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8"/>
  </p:notesMasterIdLst>
  <p:sldIdLst>
    <p:sldId id="257" r:id="rId2"/>
    <p:sldId id="316" r:id="rId3"/>
    <p:sldId id="319" r:id="rId4"/>
    <p:sldId id="313" r:id="rId5"/>
    <p:sldId id="318" r:id="rId6"/>
    <p:sldId id="312" r:id="rId7"/>
  </p:sldIdLst>
  <p:sldSz cx="9906000" cy="6858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9">
          <p15:clr>
            <a:srgbClr val="A4A3A4"/>
          </p15:clr>
        </p15:guide>
        <p15:guide id="2" orient="horz" pos="4017">
          <p15:clr>
            <a:srgbClr val="A4A3A4"/>
          </p15:clr>
        </p15:guide>
        <p15:guide id="3" pos="3122">
          <p15:clr>
            <a:srgbClr val="A4A3A4"/>
          </p15:clr>
        </p15:guide>
        <p15:guide id="4" pos="187">
          <p15:clr>
            <a:srgbClr val="A4A3A4"/>
          </p15:clr>
        </p15:guide>
        <p15:guide id="5" pos="6035">
          <p15:clr>
            <a:srgbClr val="A4A3A4"/>
          </p15:clr>
        </p15:guide>
        <p15:guide id="6" orient="horz" pos="1153">
          <p15:clr>
            <a:srgbClr val="A4A3A4"/>
          </p15:clr>
        </p15:guide>
        <p15:guide id="7" orient="horz" pos="3319">
          <p15:clr>
            <a:srgbClr val="A4A3A4"/>
          </p15:clr>
        </p15:guide>
        <p15:guide id="8" pos="3117">
          <p15:clr>
            <a:srgbClr val="A4A3A4"/>
          </p15:clr>
        </p15:guide>
        <p15:guide id="9" orient="horz" pos="3083">
          <p15:clr>
            <a:srgbClr val="A4A3A4"/>
          </p15:clr>
        </p15:guide>
        <p15:guide id="10" pos="5241">
          <p15:clr>
            <a:srgbClr val="A4A3A4"/>
          </p15:clr>
        </p15:guide>
        <p15:guide id="11" orient="horz" pos="4087">
          <p15:clr>
            <a:srgbClr val="A4A3A4"/>
          </p15:clr>
        </p15:guide>
        <p15:guide id="12" pos="60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5"/>
    <a:srgbClr val="008000"/>
    <a:srgbClr val="FFABAB"/>
    <a:srgbClr val="D5DADD"/>
    <a:srgbClr val="E0E3BB"/>
    <a:srgbClr val="93CEFF"/>
    <a:srgbClr val="D60093"/>
    <a:srgbClr val="000000"/>
    <a:srgbClr val="BDC5CB"/>
    <a:srgbClr val="DAE7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6395" autoAdjust="0"/>
  </p:normalViewPr>
  <p:slideViewPr>
    <p:cSldViewPr snapToGrid="0" showGuides="1">
      <p:cViewPr varScale="1">
        <p:scale>
          <a:sx n="106" d="100"/>
          <a:sy n="106" d="100"/>
        </p:scale>
        <p:origin x="966" y="150"/>
      </p:cViewPr>
      <p:guideLst>
        <p:guide orient="horz" pos="759"/>
        <p:guide orient="horz" pos="4017"/>
        <p:guide pos="3122"/>
        <p:guide pos="187"/>
        <p:guide pos="6035"/>
        <p:guide orient="horz" pos="1153"/>
        <p:guide orient="horz" pos="3319"/>
        <p:guide pos="3117"/>
        <p:guide orient="horz" pos="3083"/>
        <p:guide pos="5241"/>
        <p:guide orient="horz" pos="4087"/>
        <p:guide pos="60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369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04542-BDBC-40FA-8F6C-5C3480BED8EF}" type="datetimeFigureOut">
              <a:rPr lang="de-DE" smtClean="0"/>
              <a:t>10.06.2022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8738F-203E-4079-9C5C-D43385B706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5570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8850" y="690563"/>
            <a:ext cx="4937125" cy="3417887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078" y="4359231"/>
            <a:ext cx="5064221" cy="4078460"/>
          </a:xfr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auto">
          <a:xfrm>
            <a:off x="0" y="630759"/>
            <a:ext cx="9906000" cy="315311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 userDrawn="1"/>
        </p:nvSpPr>
        <p:spPr>
          <a:xfrm>
            <a:off x="305483" y="667511"/>
            <a:ext cx="9573221" cy="128798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de-DE" sz="1800">
              <a:solidFill>
                <a:prstClr val="white"/>
              </a:solidFill>
            </a:endParaRPr>
          </a:p>
        </p:txBody>
      </p:sp>
      <p:sp>
        <p:nvSpPr>
          <p:cNvPr id="13" name="Titel 1"/>
          <p:cNvSpPr>
            <a:spLocks noGrp="1"/>
          </p:cNvSpPr>
          <p:nvPr>
            <p:ph type="ctrTitle"/>
          </p:nvPr>
        </p:nvSpPr>
        <p:spPr>
          <a:xfrm>
            <a:off x="401704" y="782843"/>
            <a:ext cx="9282000" cy="581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8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5" name="Rechteck 14"/>
          <p:cNvSpPr/>
          <p:nvPr userDrawn="1"/>
        </p:nvSpPr>
        <p:spPr>
          <a:xfrm>
            <a:off x="305484" y="1991511"/>
            <a:ext cx="9573221" cy="3999386"/>
          </a:xfrm>
          <a:prstGeom prst="rect">
            <a:avLst/>
          </a:prstGeom>
          <a:solidFill>
            <a:srgbClr val="98A4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de-DE" sz="1800">
              <a:solidFill>
                <a:prstClr val="white"/>
              </a:solidFill>
            </a:endParaRPr>
          </a:p>
        </p:txBody>
      </p:sp>
      <p:pic>
        <p:nvPicPr>
          <p:cNvPr id="16" name="Grafik 15" descr="FAU-Siegel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329889" y="3571860"/>
            <a:ext cx="2548816" cy="2390775"/>
          </a:xfrm>
          <a:prstGeom prst="rect">
            <a:avLst/>
          </a:prstGeom>
        </p:spPr>
      </p:pic>
      <p:sp>
        <p:nvSpPr>
          <p:cNvPr id="17" name="Rechteck 16"/>
          <p:cNvSpPr/>
          <p:nvPr userDrawn="1"/>
        </p:nvSpPr>
        <p:spPr>
          <a:xfrm>
            <a:off x="1" y="1993479"/>
            <a:ext cx="261937" cy="1374341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/>
          <p:cNvSpPr/>
          <p:nvPr userDrawn="1"/>
        </p:nvSpPr>
        <p:spPr>
          <a:xfrm>
            <a:off x="1" y="664735"/>
            <a:ext cx="264318" cy="1289741"/>
          </a:xfrm>
          <a:prstGeom prst="rect">
            <a:avLst/>
          </a:prstGeom>
          <a:solidFill>
            <a:srgbClr val="98A4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0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auto">
          <a:xfrm>
            <a:off x="0" y="630759"/>
            <a:ext cx="9906000" cy="315311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16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Rechteck 11"/>
          <p:cNvSpPr/>
          <p:nvPr userDrawn="1"/>
        </p:nvSpPr>
        <p:spPr>
          <a:xfrm>
            <a:off x="305483" y="667511"/>
            <a:ext cx="9573221" cy="1287985"/>
          </a:xfrm>
          <a:prstGeom prst="rect">
            <a:avLst/>
          </a:prstGeom>
          <a:solidFill>
            <a:srgbClr val="98A4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13" name="Titel 1"/>
          <p:cNvSpPr>
            <a:spLocks noGrp="1"/>
          </p:cNvSpPr>
          <p:nvPr>
            <p:ph type="ctrTitle"/>
          </p:nvPr>
        </p:nvSpPr>
        <p:spPr>
          <a:xfrm>
            <a:off x="401704" y="782843"/>
            <a:ext cx="9282000" cy="581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8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5" name="Rechteck 14"/>
          <p:cNvSpPr/>
          <p:nvPr userDrawn="1"/>
        </p:nvSpPr>
        <p:spPr>
          <a:xfrm>
            <a:off x="305484" y="1991511"/>
            <a:ext cx="9573221" cy="3999386"/>
          </a:xfrm>
          <a:prstGeom prst="rect">
            <a:avLst/>
          </a:prstGeom>
          <a:solidFill>
            <a:srgbClr val="98A4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pic>
        <p:nvPicPr>
          <p:cNvPr id="16" name="Grafik 15" descr="FAU-Siegel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329889" y="3571860"/>
            <a:ext cx="2548816" cy="2390775"/>
          </a:xfrm>
          <a:prstGeom prst="rect">
            <a:avLst/>
          </a:prstGeom>
        </p:spPr>
      </p:pic>
      <p:sp>
        <p:nvSpPr>
          <p:cNvPr id="18" name="Rechteck 17"/>
          <p:cNvSpPr/>
          <p:nvPr userDrawn="1"/>
        </p:nvSpPr>
        <p:spPr>
          <a:xfrm>
            <a:off x="1" y="666330"/>
            <a:ext cx="264318" cy="1291346"/>
          </a:xfrm>
          <a:prstGeom prst="rect">
            <a:avLst/>
          </a:prstGeom>
          <a:solidFill>
            <a:srgbClr val="98A4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1600">
              <a:solidFill>
                <a:prstClr val="white"/>
              </a:solidFill>
            </a:endParaRPr>
          </a:p>
        </p:txBody>
      </p:sp>
      <p:sp>
        <p:nvSpPr>
          <p:cNvPr id="17" name="Rechteck 16"/>
          <p:cNvSpPr/>
          <p:nvPr userDrawn="1"/>
        </p:nvSpPr>
        <p:spPr>
          <a:xfrm>
            <a:off x="1" y="1991427"/>
            <a:ext cx="261937" cy="1373861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16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265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704B8934-DC75-46CA-8DE8-4C3D24724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941" y="400983"/>
            <a:ext cx="9368118" cy="3996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100000"/>
              </a:lnSpc>
              <a:defRPr sz="2000">
                <a:solidFill>
                  <a:srgbClr val="003865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552877422"/>
      </p:ext>
    </p:extLst>
  </p:cSld>
  <p:clrMapOvr>
    <a:masterClrMapping/>
  </p:clrMapOvr>
  <p:transition spd="med"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7"/>
          <p:cNvSpPr txBox="1">
            <a:spLocks noChangeArrowheads="1"/>
          </p:cNvSpPr>
          <p:nvPr userDrawn="1"/>
        </p:nvSpPr>
        <p:spPr bwMode="auto">
          <a:xfrm>
            <a:off x="190830" y="405761"/>
            <a:ext cx="94484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93345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93345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93345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93345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93345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93345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93345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93345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93345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Aft>
                <a:spcPct val="35000"/>
              </a:spcAft>
              <a:tabLst>
                <a:tab pos="9151938" algn="r"/>
                <a:tab pos="9334500" algn="r"/>
              </a:tabLst>
              <a:defRPr/>
            </a:pPr>
            <a:r>
              <a:rPr lang="de-DE" sz="2000" b="1" dirty="0">
                <a:solidFill>
                  <a:srgbClr val="003865"/>
                </a:solidFill>
                <a:latin typeface="Arial" charset="0"/>
              </a:rPr>
              <a:t>Thermisches Management in der Leistungselektronik </a:t>
            </a:r>
            <a:r>
              <a:rPr lang="de-DE" sz="2000" dirty="0">
                <a:solidFill>
                  <a:srgbClr val="003865"/>
                </a:solidFill>
                <a:latin typeface="Arial" charset="0"/>
              </a:rPr>
              <a:t>	</a:t>
            </a:r>
            <a:r>
              <a:rPr lang="de-DE" sz="1800" dirty="0">
                <a:solidFill>
                  <a:srgbClr val="003865"/>
                </a:solidFill>
                <a:latin typeface="Arial" charset="0"/>
              </a:rPr>
              <a:t>Grundlagen</a:t>
            </a:r>
          </a:p>
        </p:txBody>
      </p:sp>
      <p:sp>
        <p:nvSpPr>
          <p:cNvPr id="3" name="Rechteck 2"/>
          <p:cNvSpPr/>
          <p:nvPr userDrawn="1"/>
        </p:nvSpPr>
        <p:spPr>
          <a:xfrm>
            <a:off x="228926" y="302369"/>
            <a:ext cx="9677073" cy="55046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DB926F80-CE2C-4EB5-A3C8-4AB7EACDA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941" y="365125"/>
            <a:ext cx="9368118" cy="3996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100000"/>
              </a:lnSpc>
              <a:defRPr sz="2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5802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i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auto">
          <a:xfrm>
            <a:off x="0" y="5328744"/>
            <a:ext cx="9906000" cy="1529255"/>
          </a:xfrm>
          <a:prstGeom prst="rect">
            <a:avLst/>
          </a:prstGeom>
          <a:solidFill>
            <a:schemeClr val="bg1"/>
          </a:solidFill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itel 5">
            <a:extLst>
              <a:ext uri="{FF2B5EF4-FFF2-40B4-BE49-F238E27FC236}">
                <a16:creationId xmlns:a16="http://schemas.microsoft.com/office/drawing/2014/main" id="{94634CB0-67BF-498F-A0E8-7DF557547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941" y="365125"/>
            <a:ext cx="9368118" cy="3996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100000"/>
              </a:lnSpc>
              <a:defRPr sz="1800" b="0">
                <a:solidFill>
                  <a:srgbClr val="003865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4307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/>
          <p:cNvSpPr txBox="1">
            <a:spLocks noChangeArrowheads="1"/>
          </p:cNvSpPr>
          <p:nvPr userDrawn="1"/>
        </p:nvSpPr>
        <p:spPr bwMode="auto">
          <a:xfrm>
            <a:off x="203531" y="402917"/>
            <a:ext cx="96154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92329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92329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92329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92329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92329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92329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92329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92329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92329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Aft>
                <a:spcPct val="35000"/>
              </a:spcAft>
              <a:defRPr/>
            </a:pPr>
            <a:r>
              <a:rPr lang="de-DE" sz="2000" b="1">
                <a:solidFill>
                  <a:srgbClr val="109D7D"/>
                </a:solidFill>
                <a:latin typeface="Arial" charset="0"/>
              </a:rPr>
              <a:t>Wärmespreizung	</a:t>
            </a:r>
            <a:r>
              <a:rPr lang="de-DE" sz="1800">
                <a:solidFill>
                  <a:srgbClr val="109D7D"/>
                </a:solidFill>
                <a:latin typeface="Arial" charset="0"/>
              </a:rPr>
              <a:t>Grundlagen</a:t>
            </a:r>
          </a:p>
        </p:txBody>
      </p:sp>
      <p:sp>
        <p:nvSpPr>
          <p:cNvPr id="2" name="Rechteck 1"/>
          <p:cNvSpPr/>
          <p:nvPr userDrawn="1"/>
        </p:nvSpPr>
        <p:spPr bwMode="auto">
          <a:xfrm>
            <a:off x="0" y="0"/>
            <a:ext cx="9906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768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em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Line 42"/>
          <p:cNvSpPr>
            <a:spLocks noChangeShapeType="1"/>
          </p:cNvSpPr>
          <p:nvPr userDrawn="1"/>
        </p:nvSpPr>
        <p:spPr bwMode="auto">
          <a:xfrm flipH="1">
            <a:off x="261937" y="798513"/>
            <a:ext cx="9367837" cy="0"/>
          </a:xfrm>
          <a:prstGeom prst="line">
            <a:avLst/>
          </a:prstGeom>
          <a:noFill/>
          <a:ln w="12700">
            <a:solidFill>
              <a:srgbClr val="00386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" name="Rechteck 8"/>
          <p:cNvSpPr/>
          <p:nvPr userDrawn="1"/>
        </p:nvSpPr>
        <p:spPr>
          <a:xfrm>
            <a:off x="2" y="1994336"/>
            <a:ext cx="226540" cy="643233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 userDrawn="1"/>
        </p:nvSpPr>
        <p:spPr>
          <a:xfrm>
            <a:off x="1" y="1312201"/>
            <a:ext cx="228599" cy="643233"/>
          </a:xfrm>
          <a:prstGeom prst="rect">
            <a:avLst/>
          </a:prstGeom>
          <a:solidFill>
            <a:srgbClr val="98A4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Text Box 40"/>
          <p:cNvSpPr txBox="1">
            <a:spLocks noChangeArrowheads="1"/>
          </p:cNvSpPr>
          <p:nvPr userDrawn="1"/>
        </p:nvSpPr>
        <p:spPr bwMode="auto">
          <a:xfrm>
            <a:off x="288996" y="6646836"/>
            <a:ext cx="2390594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de-DE" sz="800" dirty="0">
                <a:solidFill>
                  <a:schemeClr val="bg1">
                    <a:lumMod val="50000"/>
                  </a:schemeClr>
                </a:solidFill>
              </a:rPr>
              <a:t>©  Folienersteller</a:t>
            </a:r>
          </a:p>
        </p:txBody>
      </p:sp>
      <p:sp>
        <p:nvSpPr>
          <p:cNvPr id="32" name="Text Box 41"/>
          <p:cNvSpPr txBox="1">
            <a:spLocks noChangeArrowheads="1"/>
          </p:cNvSpPr>
          <p:nvPr userDrawn="1"/>
        </p:nvSpPr>
        <p:spPr bwMode="auto">
          <a:xfrm>
            <a:off x="9299381" y="6178564"/>
            <a:ext cx="333482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1EA3BBF4-DBD1-46D4-907E-261A54ED3177}" type="slidenum">
              <a:rPr lang="de-DE" sz="8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pPr algn="r" eaLnBrk="1" hangingPunct="1">
                <a:spcBef>
                  <a:spcPct val="50000"/>
                </a:spcBef>
                <a:defRPr/>
              </a:pPr>
              <a:t>‹Nr.›</a:t>
            </a:fld>
            <a:endParaRPr lang="de-DE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6" name="Rechteck 35"/>
          <p:cNvSpPr/>
          <p:nvPr userDrawn="1"/>
        </p:nvSpPr>
        <p:spPr>
          <a:xfrm>
            <a:off x="4250" y="6050752"/>
            <a:ext cx="3852000" cy="1620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/>
          </a:p>
        </p:txBody>
      </p:sp>
      <p:sp>
        <p:nvSpPr>
          <p:cNvPr id="37" name="Rechteck 36"/>
          <p:cNvSpPr/>
          <p:nvPr userDrawn="1"/>
        </p:nvSpPr>
        <p:spPr>
          <a:xfrm>
            <a:off x="4394754" y="6162443"/>
            <a:ext cx="4104000" cy="504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/>
          </a:p>
        </p:txBody>
      </p:sp>
      <p:sp>
        <p:nvSpPr>
          <p:cNvPr id="38" name="Rechteck 37"/>
          <p:cNvSpPr/>
          <p:nvPr userDrawn="1"/>
        </p:nvSpPr>
        <p:spPr>
          <a:xfrm>
            <a:off x="3984517" y="6055594"/>
            <a:ext cx="5652000" cy="54000"/>
          </a:xfrm>
          <a:prstGeom prst="rect">
            <a:avLst/>
          </a:prstGeom>
          <a:solidFill>
            <a:srgbClr val="109C7C"/>
          </a:solidFill>
          <a:ln>
            <a:noFill/>
          </a:ln>
          <a:effectLst>
            <a:outerShdw blurRad="25400" dist="25400" dir="2700000" algn="tl" rotWithShape="0">
              <a:schemeClr val="tx1">
                <a:lumMod val="65000"/>
                <a:lumOff val="35000"/>
                <a:alpha val="38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Textfeld 38"/>
          <p:cNvSpPr txBox="1"/>
          <p:nvPr userDrawn="1"/>
        </p:nvSpPr>
        <p:spPr>
          <a:xfrm>
            <a:off x="190706" y="6016051"/>
            <a:ext cx="12144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b="1" spc="40" baseline="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www.lee.tf.fau.de</a:t>
            </a:r>
          </a:p>
        </p:txBody>
      </p:sp>
      <p:pic>
        <p:nvPicPr>
          <p:cNvPr id="42" name="Picture 39" descr="iisb_logo_for_ppt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92203" y="6368349"/>
            <a:ext cx="1332466" cy="380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2178" y="6321850"/>
            <a:ext cx="1602177" cy="413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84516" y="6306411"/>
            <a:ext cx="1106633" cy="456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78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661" r:id="rId2"/>
    <p:sldLayoutId id="2147483748" r:id="rId3"/>
    <p:sldLayoutId id="2147483718" r:id="rId4"/>
    <p:sldLayoutId id="2147483715" r:id="rId5"/>
    <p:sldLayoutId id="2147483744" r:id="rId6"/>
  </p:sldLayoutIdLst>
  <p:txStyles>
    <p:titleStyle>
      <a:lvl1pPr algn="ctr" defTabSz="762000" rtl="0" eaLnBrk="0" fontAlgn="base" hangingPunct="0">
        <a:lnSpc>
          <a:spcPts val="16000"/>
        </a:lnSpc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lnSpc>
          <a:spcPts val="16000"/>
        </a:lnSpc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Helvetica" pitchFamily="34" charset="0"/>
        </a:defRPr>
      </a:lvl2pPr>
      <a:lvl3pPr algn="ctr" defTabSz="762000" rtl="0" eaLnBrk="0" fontAlgn="base" hangingPunct="0">
        <a:lnSpc>
          <a:spcPts val="16000"/>
        </a:lnSpc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Helvetica" pitchFamily="34" charset="0"/>
        </a:defRPr>
      </a:lvl3pPr>
      <a:lvl4pPr algn="ctr" defTabSz="762000" rtl="0" eaLnBrk="0" fontAlgn="base" hangingPunct="0">
        <a:lnSpc>
          <a:spcPts val="16000"/>
        </a:lnSpc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Helvetica" pitchFamily="34" charset="0"/>
        </a:defRPr>
      </a:lvl4pPr>
      <a:lvl5pPr algn="ctr" defTabSz="762000" rtl="0" eaLnBrk="0" fontAlgn="base" hangingPunct="0">
        <a:lnSpc>
          <a:spcPts val="16000"/>
        </a:lnSpc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Helvetica" pitchFamily="34" charset="0"/>
        </a:defRPr>
      </a:lvl5pPr>
      <a:lvl6pPr marL="457200" algn="ctr" defTabSz="762000" rtl="0" eaLnBrk="0" fontAlgn="base" hangingPunct="0">
        <a:lnSpc>
          <a:spcPts val="16000"/>
        </a:lnSpc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Helvetica" pitchFamily="34" charset="0"/>
        </a:defRPr>
      </a:lvl6pPr>
      <a:lvl7pPr marL="914400" algn="ctr" defTabSz="762000" rtl="0" eaLnBrk="0" fontAlgn="base" hangingPunct="0">
        <a:lnSpc>
          <a:spcPts val="16000"/>
        </a:lnSpc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Helvetica" pitchFamily="34" charset="0"/>
        </a:defRPr>
      </a:lvl7pPr>
      <a:lvl8pPr marL="1371600" algn="ctr" defTabSz="762000" rtl="0" eaLnBrk="0" fontAlgn="base" hangingPunct="0">
        <a:lnSpc>
          <a:spcPts val="16000"/>
        </a:lnSpc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Helvetica" pitchFamily="34" charset="0"/>
        </a:defRPr>
      </a:lvl8pPr>
      <a:lvl9pPr marL="1828800" algn="ctr" defTabSz="762000" rtl="0" eaLnBrk="0" fontAlgn="base" hangingPunct="0">
        <a:lnSpc>
          <a:spcPts val="16000"/>
        </a:lnSpc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57250" indent="-32385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2pPr>
      <a:lvl3pPr marL="13335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3pPr>
      <a:lvl4pPr marL="17716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</a:defRPr>
      </a:lvl4pPr>
      <a:lvl5pPr marL="21907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</a:defRPr>
      </a:lvl5pPr>
      <a:lvl6pPr marL="26479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</a:defRPr>
      </a:lvl6pPr>
      <a:lvl7pPr marL="31051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</a:defRPr>
      </a:lvl7pPr>
      <a:lvl8pPr marL="35623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</a:defRPr>
      </a:lvl8pPr>
      <a:lvl9pPr marL="401955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997">
          <p15:clr>
            <a:srgbClr val="F26B43"/>
          </p15:clr>
        </p15:guide>
        <p15:guide id="2" pos="3120">
          <p15:clr>
            <a:srgbClr val="F26B43"/>
          </p15:clr>
        </p15:guide>
        <p15:guide id="3" orient="horz" pos="426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Bildergebnis für Bayerische Akademie BAA logo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16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042185" y="3702192"/>
            <a:ext cx="3782638" cy="1392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de-DE" sz="1400" dirty="0">
              <a:solidFill>
                <a:schemeClr val="bg1"/>
              </a:solidFill>
            </a:endParaRPr>
          </a:p>
          <a:p>
            <a:pPr algn="ctr">
              <a:spcAft>
                <a:spcPct val="75000"/>
              </a:spcAft>
            </a:pPr>
            <a:r>
              <a:rPr lang="de-DE" sz="1800" b="1" dirty="0">
                <a:solidFill>
                  <a:schemeClr val="bg1"/>
                </a:solidFill>
              </a:rPr>
              <a:t>Namen Referent</a:t>
            </a:r>
            <a:br>
              <a:rPr lang="de-DE" sz="1800" b="1" dirty="0">
                <a:solidFill>
                  <a:schemeClr val="bg1"/>
                </a:solidFill>
              </a:rPr>
            </a:br>
            <a:endParaRPr lang="de-DE" sz="1400" b="1" dirty="0">
              <a:solidFill>
                <a:schemeClr val="bg1"/>
              </a:solidFill>
            </a:endParaRPr>
          </a:p>
          <a:p>
            <a:pPr algn="ctr"/>
            <a:r>
              <a:rPr lang="de-DE" sz="1400" dirty="0">
                <a:solidFill>
                  <a:schemeClr val="bg1"/>
                </a:solidFill>
              </a:rPr>
              <a:t>vorname.name@fau.de</a:t>
            </a:r>
          </a:p>
          <a:p>
            <a:pPr algn="ctr"/>
            <a:r>
              <a:rPr lang="de-DE" sz="1400" b="1" dirty="0">
                <a:solidFill>
                  <a:schemeClr val="bg1"/>
                </a:solidFill>
              </a:rPr>
              <a:t>www.lee.tf.fau.de </a:t>
            </a:r>
            <a:r>
              <a:rPr lang="de-DE" sz="1400" b="1" dirty="0">
                <a:solidFill>
                  <a:schemeClr val="bg1"/>
                </a:solidFill>
                <a:sym typeface="Symbol"/>
              </a:rPr>
              <a:t> </a:t>
            </a:r>
            <a:r>
              <a:rPr lang="de-DE" sz="1400" b="1" dirty="0">
                <a:solidFill>
                  <a:schemeClr val="bg1"/>
                </a:solidFill>
              </a:rPr>
              <a:t>www.iisb.fraunhofer.de</a:t>
            </a:r>
            <a:endParaRPr lang="de-DE" sz="1800" b="1" dirty="0">
              <a:solidFill>
                <a:schemeClr val="bg1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530230" y="784956"/>
            <a:ext cx="6829667" cy="2422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1200"/>
              </a:spcAft>
            </a:pPr>
            <a:r>
              <a:rPr lang="de-DE" sz="3200" b="1" dirty="0">
                <a:solidFill>
                  <a:schemeClr val="bg1"/>
                </a:solidFill>
              </a:rPr>
              <a:t>Vortragstitel</a:t>
            </a:r>
            <a:br>
              <a:rPr lang="de-DE" sz="3200" b="1" dirty="0">
                <a:solidFill>
                  <a:schemeClr val="bg1"/>
                </a:solidFill>
              </a:rPr>
            </a:br>
            <a:r>
              <a:rPr lang="de-DE" sz="3200" b="1" dirty="0">
                <a:solidFill>
                  <a:schemeClr val="bg1"/>
                </a:solidFill>
              </a:rPr>
              <a:t>ggf. 2. Zeile für Vortragstitel </a:t>
            </a:r>
            <a:br>
              <a:rPr lang="de-DE" sz="3200" b="1" dirty="0">
                <a:solidFill>
                  <a:schemeClr val="bg1"/>
                </a:solidFill>
              </a:rPr>
            </a:br>
            <a:endParaRPr lang="de-DE" sz="1800" dirty="0">
              <a:solidFill>
                <a:schemeClr val="bg1"/>
              </a:solidFill>
            </a:endParaRPr>
          </a:p>
          <a:p>
            <a:pPr algn="ctr">
              <a:spcAft>
                <a:spcPct val="15000"/>
              </a:spcAft>
            </a:pPr>
            <a:endParaRPr lang="de-DE" sz="1800" dirty="0">
              <a:solidFill>
                <a:schemeClr val="bg1"/>
              </a:solidFill>
            </a:endParaRPr>
          </a:p>
          <a:p>
            <a:pPr algn="ctr">
              <a:spcAft>
                <a:spcPct val="15000"/>
              </a:spcAft>
            </a:pPr>
            <a:r>
              <a:rPr lang="de-DE" sz="1800" dirty="0">
                <a:solidFill>
                  <a:schemeClr val="bg1"/>
                </a:solidFill>
              </a:rPr>
              <a:t>Abschlussvortrag Masterarbeit</a:t>
            </a:r>
          </a:p>
          <a:p>
            <a:pPr algn="ctr">
              <a:spcAft>
                <a:spcPct val="15000"/>
              </a:spcAft>
            </a:pPr>
            <a:r>
              <a:rPr lang="de-DE" sz="1800" dirty="0">
                <a:solidFill>
                  <a:schemeClr val="bg1"/>
                </a:solidFill>
              </a:rPr>
              <a:t>Friedrich-Alexander-Universität Erlangen-Nürnberg</a:t>
            </a:r>
          </a:p>
        </p:txBody>
      </p:sp>
    </p:spTree>
    <p:extLst>
      <p:ext uri="{BB962C8B-B14F-4D97-AF65-F5344CB8AC3E}">
        <p14:creationId xmlns:p14="http://schemas.microsoft.com/office/powerpoint/2010/main" val="140491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 bwMode="auto">
          <a:xfrm>
            <a:off x="333075" y="915832"/>
            <a:ext cx="1425638" cy="38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Gliederung</a:t>
            </a:r>
            <a:endParaRPr lang="de-DE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620498"/>
      </p:ext>
    </p:extLst>
  </p:cSld>
  <p:clrMapOvr>
    <a:masterClrMapping/>
  </p:clrMapOvr>
  <p:transition spd="med"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46"/>
          <p:cNvSpPr>
            <a:spLocks noChangeShapeType="1"/>
          </p:cNvSpPr>
          <p:nvPr/>
        </p:nvSpPr>
        <p:spPr bwMode="auto">
          <a:xfrm>
            <a:off x="2866030" y="2024065"/>
            <a:ext cx="1525514" cy="0"/>
          </a:xfrm>
          <a:prstGeom prst="line">
            <a:avLst/>
          </a:prstGeom>
          <a:noFill/>
          <a:ln w="9525">
            <a:solidFill>
              <a:srgbClr val="80808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" name="Rectangle 40" descr="Diagonal weit nach unten"/>
          <p:cNvSpPr>
            <a:spLocks noChangeArrowheads="1"/>
          </p:cNvSpPr>
          <p:nvPr/>
        </p:nvSpPr>
        <p:spPr bwMode="auto">
          <a:xfrm>
            <a:off x="208502" y="3500691"/>
            <a:ext cx="1977074" cy="35718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isometricLeftDown">
              <a:rot lat="600000" lon="1800000" rev="0"/>
            </a:camera>
            <a:lightRig rig="threePt" dir="t"/>
          </a:scene3d>
          <a:sp3d extrusionH="1828800">
            <a:extrusionClr>
              <a:schemeClr val="tx1">
                <a:lumMod val="65000"/>
                <a:lumOff val="35000"/>
              </a:schemeClr>
            </a:extrusionClr>
          </a:sp3d>
        </p:spPr>
        <p:txBody>
          <a:bodyPr wrap="none" anchor="ctr"/>
          <a:lstStyle/>
          <a:p>
            <a:endParaRPr lang="de-DE"/>
          </a:p>
        </p:txBody>
      </p:sp>
      <p:sp>
        <p:nvSpPr>
          <p:cNvPr id="4" name="Text Box 48"/>
          <p:cNvSpPr txBox="1">
            <a:spLocks noChangeArrowheads="1"/>
          </p:cNvSpPr>
          <p:nvPr/>
        </p:nvSpPr>
        <p:spPr bwMode="auto">
          <a:xfrm>
            <a:off x="2223019" y="3341941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400"/>
              <a:t>0</a:t>
            </a:r>
          </a:p>
        </p:txBody>
      </p:sp>
      <p:sp>
        <p:nvSpPr>
          <p:cNvPr id="5" name="Line 50"/>
          <p:cNvSpPr>
            <a:spLocks noChangeShapeType="1"/>
          </p:cNvSpPr>
          <p:nvPr/>
        </p:nvSpPr>
        <p:spPr bwMode="auto">
          <a:xfrm>
            <a:off x="2107131" y="3499103"/>
            <a:ext cx="160338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" name="Rectangle 39"/>
          <p:cNvSpPr>
            <a:spLocks noChangeArrowheads="1"/>
          </p:cNvSpPr>
          <p:nvPr/>
        </p:nvSpPr>
        <p:spPr bwMode="auto">
          <a:xfrm>
            <a:off x="203450" y="2205722"/>
            <a:ext cx="1984643" cy="1354236"/>
          </a:xfrm>
          <a:prstGeom prst="rect">
            <a:avLst/>
          </a:prstGeom>
          <a:solidFill>
            <a:srgbClr val="FFE575"/>
          </a:solidFill>
          <a:ln w="9525">
            <a:noFill/>
            <a:miter lim="800000"/>
            <a:headEnd/>
            <a:tailEnd/>
          </a:ln>
          <a:effectLst/>
          <a:scene3d>
            <a:camera prst="isometricLeftDown">
              <a:rot lat="600000" lon="1800000" rev="0"/>
            </a:camera>
            <a:lightRig rig="chilly" dir="t">
              <a:rot lat="0" lon="0" rev="9600000"/>
            </a:lightRig>
          </a:scene3d>
          <a:sp3d extrusionH="1828800" prstMaterial="plastic">
            <a:extrusionClr>
              <a:srgbClr val="FFE575"/>
            </a:extrusionClr>
          </a:sp3d>
        </p:spPr>
        <p:txBody>
          <a:bodyPr wrap="none" anchor="ctr"/>
          <a:lstStyle/>
          <a:p>
            <a:endParaRPr lang="de-DE"/>
          </a:p>
        </p:txBody>
      </p:sp>
      <p:sp>
        <p:nvSpPr>
          <p:cNvPr id="7" name="Line 71"/>
          <p:cNvSpPr>
            <a:spLocks noChangeShapeType="1"/>
          </p:cNvSpPr>
          <p:nvPr/>
        </p:nvSpPr>
        <p:spPr bwMode="auto">
          <a:xfrm>
            <a:off x="4291736" y="2060750"/>
            <a:ext cx="0" cy="1349576"/>
          </a:xfrm>
          <a:prstGeom prst="line">
            <a:avLst/>
          </a:prstGeom>
          <a:noFill/>
          <a:ln w="9525">
            <a:solidFill>
              <a:srgbClr val="969696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" name="Line 42"/>
          <p:cNvSpPr>
            <a:spLocks noChangeShapeType="1"/>
          </p:cNvSpPr>
          <p:nvPr/>
        </p:nvSpPr>
        <p:spPr bwMode="auto">
          <a:xfrm flipH="1" flipV="1">
            <a:off x="3491345" y="1659205"/>
            <a:ext cx="4672" cy="1863536"/>
          </a:xfrm>
          <a:prstGeom prst="line">
            <a:avLst/>
          </a:prstGeom>
          <a:noFill/>
          <a:ln w="12700">
            <a:solidFill>
              <a:srgbClr val="3333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" name="Line 43"/>
          <p:cNvSpPr>
            <a:spLocks noChangeShapeType="1"/>
          </p:cNvSpPr>
          <p:nvPr/>
        </p:nvSpPr>
        <p:spPr bwMode="auto">
          <a:xfrm>
            <a:off x="3442881" y="3362499"/>
            <a:ext cx="1308802" cy="0"/>
          </a:xfrm>
          <a:prstGeom prst="line">
            <a:avLst/>
          </a:prstGeom>
          <a:noFill/>
          <a:ln w="12700">
            <a:solidFill>
              <a:srgbClr val="3333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" name="Text Box 44"/>
          <p:cNvSpPr txBox="1">
            <a:spLocks noChangeArrowheads="1"/>
          </p:cNvSpPr>
          <p:nvPr/>
        </p:nvSpPr>
        <p:spPr bwMode="auto">
          <a:xfrm>
            <a:off x="3230682" y="1577598"/>
            <a:ext cx="273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400" dirty="0">
                <a:latin typeface="Times" pitchFamily="18" charset="0"/>
              </a:rPr>
              <a:t>y</a:t>
            </a:r>
          </a:p>
        </p:txBody>
      </p:sp>
      <p:sp>
        <p:nvSpPr>
          <p:cNvPr id="11" name="Text Box 45"/>
          <p:cNvSpPr txBox="1">
            <a:spLocks noChangeArrowheads="1"/>
          </p:cNvSpPr>
          <p:nvPr/>
        </p:nvSpPr>
        <p:spPr bwMode="auto">
          <a:xfrm>
            <a:off x="4308329" y="3356871"/>
            <a:ext cx="498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400" i="1" dirty="0">
                <a:latin typeface="Times New Roman" pitchFamily="18" charset="0"/>
                <a:cs typeface="Times New Roman" pitchFamily="18" charset="0"/>
              </a:rPr>
              <a:t>T(y)</a:t>
            </a:r>
          </a:p>
        </p:txBody>
      </p:sp>
      <p:sp>
        <p:nvSpPr>
          <p:cNvPr id="12" name="Text Box 72"/>
          <p:cNvSpPr txBox="1">
            <a:spLocks noChangeArrowheads="1"/>
          </p:cNvSpPr>
          <p:nvPr/>
        </p:nvSpPr>
        <p:spPr bwMode="auto">
          <a:xfrm>
            <a:off x="4132656" y="1720182"/>
            <a:ext cx="529312" cy="32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  <a:spcAft>
                <a:spcPct val="15000"/>
              </a:spcAft>
            </a:pPr>
            <a:r>
              <a:rPr lang="de-DE" sz="1400" i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e-DE" i="1" baseline="-22000">
                <a:latin typeface="Times New Roman" pitchFamily="18" charset="0"/>
                <a:cs typeface="Times New Roman" pitchFamily="18" charset="0"/>
              </a:rPr>
              <a:t>max</a:t>
            </a:r>
          </a:p>
        </p:txBody>
      </p:sp>
      <p:sp>
        <p:nvSpPr>
          <p:cNvPr id="13" name="Text Box 74"/>
          <p:cNvSpPr txBox="1">
            <a:spLocks noChangeArrowheads="1"/>
          </p:cNvSpPr>
          <p:nvPr/>
        </p:nvSpPr>
        <p:spPr bwMode="auto">
          <a:xfrm>
            <a:off x="3439460" y="3353799"/>
            <a:ext cx="362600" cy="32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  <a:spcAft>
                <a:spcPct val="15000"/>
              </a:spcAft>
            </a:pPr>
            <a:r>
              <a:rPr lang="de-DE" sz="1400" i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e-DE" i="1" baseline="-2200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4" name="Rectangle 52"/>
          <p:cNvSpPr>
            <a:spLocks noChangeArrowheads="1"/>
          </p:cNvSpPr>
          <p:nvPr/>
        </p:nvSpPr>
        <p:spPr bwMode="auto">
          <a:xfrm>
            <a:off x="995123" y="3601767"/>
            <a:ext cx="346075" cy="24410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78525" tIns="38574" rIns="78525" bIns="38574">
            <a:spAutoFit/>
          </a:bodyPr>
          <a:lstStyle/>
          <a:p>
            <a:pPr algn="ctr" defTabSz="661988">
              <a:lnSpc>
                <a:spcPct val="90000"/>
              </a:lnSpc>
            </a:pPr>
            <a:r>
              <a:rPr lang="de-DE" sz="1200" dirty="0">
                <a:solidFill>
                  <a:schemeClr val="bg1"/>
                </a:solidFill>
              </a:rPr>
              <a:t>T</a:t>
            </a:r>
            <a:r>
              <a:rPr lang="de-DE" sz="1400" baseline="-160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5" name="Freeform 63"/>
          <p:cNvSpPr>
            <a:spLocks/>
          </p:cNvSpPr>
          <p:nvPr/>
        </p:nvSpPr>
        <p:spPr bwMode="auto">
          <a:xfrm>
            <a:off x="3498995" y="2009688"/>
            <a:ext cx="785917" cy="1339695"/>
          </a:xfrm>
          <a:custGeom>
            <a:avLst/>
            <a:gdLst>
              <a:gd name="T0" fmla="*/ 0 w 882"/>
              <a:gd name="T1" fmla="*/ 555 h 555"/>
              <a:gd name="T2" fmla="*/ 882 w 882"/>
              <a:gd name="T3" fmla="*/ 0 h 55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82" h="555">
                <a:moveTo>
                  <a:pt x="0" y="555"/>
                </a:moveTo>
                <a:cubicBezTo>
                  <a:pt x="621" y="387"/>
                  <a:pt x="876" y="156"/>
                  <a:pt x="882" y="0"/>
                </a:cubicBezTo>
              </a:path>
            </a:pathLst>
          </a:custGeom>
          <a:noFill/>
          <a:ln w="222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6" name="Text Box 66"/>
          <p:cNvSpPr txBox="1">
            <a:spLocks noChangeArrowheads="1"/>
          </p:cNvSpPr>
          <p:nvPr/>
        </p:nvSpPr>
        <p:spPr bwMode="auto">
          <a:xfrm>
            <a:off x="1611970" y="2344725"/>
            <a:ext cx="38343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400" i="1" dirty="0" err="1">
                <a:latin typeface="Symbol" pitchFamily="18" charset="2"/>
              </a:rPr>
              <a:t>l</a:t>
            </a:r>
            <a:r>
              <a:rPr lang="de-DE" sz="1400" i="1" baseline="-24000" dirty="0" err="1"/>
              <a:t>th</a:t>
            </a:r>
            <a:endParaRPr lang="de-DE" sz="1400" i="1" baseline="-24000" dirty="0"/>
          </a:p>
        </p:txBody>
      </p:sp>
      <p:sp>
        <p:nvSpPr>
          <p:cNvPr id="17" name="Text Box 88"/>
          <p:cNvSpPr txBox="1">
            <a:spLocks noChangeArrowheads="1"/>
          </p:cNvSpPr>
          <p:nvPr/>
        </p:nvSpPr>
        <p:spPr bwMode="auto">
          <a:xfrm>
            <a:off x="443078" y="2185401"/>
            <a:ext cx="2778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rIns="36000">
            <a:spAutoFit/>
          </a:bodyPr>
          <a:lstStyle>
            <a:lvl1pPr marL="444500" indent="-444500" defTabSz="285750">
              <a:tabLst>
                <a:tab pos="355600" algn="l"/>
                <a:tab pos="53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1688" defTabSz="285750">
              <a:tabLst>
                <a:tab pos="355600" algn="l"/>
                <a:tab pos="53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81075" defTabSz="285750">
              <a:tabLst>
                <a:tab pos="355600" algn="l"/>
                <a:tab pos="53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defTabSz="285750">
              <a:tabLst>
                <a:tab pos="355600" algn="l"/>
                <a:tab pos="53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defTabSz="285750">
              <a:tabLst>
                <a:tab pos="355600" algn="l"/>
                <a:tab pos="53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28575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53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28575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53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28575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53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28575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5334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spcAft>
                <a:spcPct val="25000"/>
              </a:spcAft>
              <a:buClr>
                <a:srgbClr val="1C1C1C"/>
              </a:buClr>
              <a:buFont typeface="Wingdings" pitchFamily="2" charset="2"/>
              <a:buNone/>
            </a:pPr>
            <a:r>
              <a:rPr lang="de-DE" sz="1800" dirty="0" err="1">
                <a:latin typeface="Times" pitchFamily="18" charset="0"/>
                <a:sym typeface="Symbol" pitchFamily="18" charset="2"/>
              </a:rPr>
              <a:t>P</a:t>
            </a:r>
            <a:r>
              <a:rPr lang="de-DE" sz="1800" baseline="36000" dirty="0" err="1">
                <a:latin typeface="Times" pitchFamily="18" charset="0"/>
                <a:sym typeface="Symbol" pitchFamily="18" charset="2"/>
              </a:rPr>
              <a:t>v</a:t>
            </a:r>
            <a:endParaRPr lang="de-DE" sz="1800" baseline="36000" dirty="0">
              <a:latin typeface="Times" pitchFamily="18" charset="0"/>
              <a:sym typeface="Symbol" pitchFamily="18" charset="2"/>
            </a:endParaRPr>
          </a:p>
        </p:txBody>
      </p:sp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 rot="5400000">
            <a:off x="1411821" y="1748488"/>
            <a:ext cx="320675" cy="636587"/>
          </a:xfrm>
          <a:prstGeom prst="rect">
            <a:avLst/>
          </a:prstGeom>
          <a:scene3d>
            <a:camera prst="orthographicFront">
              <a:rot lat="622756" lon="3720685" rev="21255025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scene3d>
              <a:camera prst="orthographicFront">
                <a:rot lat="165756" lon="2350043" rev="21300000"/>
              </a:camera>
              <a:lightRig rig="threePt" dir="t"/>
            </a:scene3d>
            <a:sp3d extrusionH="127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0" i="1" u="none" strike="noStrike" kern="10" cap="none" spc="0" normalizeH="0" baseline="0" noProof="0" dirty="0">
                <a:ln>
                  <a:noFill/>
                </a:ln>
                <a:solidFill>
                  <a:srgbClr val="DDDDDD"/>
                </a:solidFill>
                <a:effectLst/>
                <a:uLnTx/>
                <a:uFillTx/>
                <a:latin typeface="Arial Black"/>
              </a:rPr>
              <a:t>A</a:t>
            </a:r>
          </a:p>
        </p:txBody>
      </p:sp>
      <p:sp>
        <p:nvSpPr>
          <p:cNvPr id="19" name="Text Box 74"/>
          <p:cNvSpPr txBox="1">
            <a:spLocks noChangeArrowheads="1"/>
          </p:cNvSpPr>
          <p:nvPr/>
        </p:nvSpPr>
        <p:spPr bwMode="auto">
          <a:xfrm>
            <a:off x="1530484" y="2822751"/>
            <a:ext cx="4333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>
            <a:defPPr>
              <a:defRPr lang="de-DE"/>
            </a:defPPr>
          </a:lstStyle>
          <a:p>
            <a:r>
              <a:rPr lang="de-DE" sz="1400" dirty="0" err="1">
                <a:latin typeface="Times" pitchFamily="18" charset="0"/>
              </a:rPr>
              <a:t>dT</a:t>
            </a:r>
            <a:r>
              <a:rPr lang="de-DE" sz="1400" dirty="0">
                <a:latin typeface="Times" pitchFamily="18" charset="0"/>
              </a:rPr>
              <a:t>(y)</a:t>
            </a:r>
          </a:p>
        </p:txBody>
      </p:sp>
      <p:sp>
        <p:nvSpPr>
          <p:cNvPr id="20" name="Line 42"/>
          <p:cNvSpPr>
            <a:spLocks noChangeShapeType="1"/>
          </p:cNvSpPr>
          <p:nvPr/>
        </p:nvSpPr>
        <p:spPr bwMode="auto">
          <a:xfrm>
            <a:off x="713032" y="2851966"/>
            <a:ext cx="0" cy="184150"/>
          </a:xfrm>
          <a:prstGeom prst="line">
            <a:avLst/>
          </a:prstGeom>
          <a:noFill/>
          <a:ln w="12700">
            <a:solidFill>
              <a:srgbClr val="3333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" name="Line 42"/>
          <p:cNvSpPr>
            <a:spLocks noChangeShapeType="1"/>
          </p:cNvSpPr>
          <p:nvPr/>
        </p:nvSpPr>
        <p:spPr bwMode="auto">
          <a:xfrm flipV="1">
            <a:off x="713825" y="3094910"/>
            <a:ext cx="0" cy="179186"/>
          </a:xfrm>
          <a:prstGeom prst="line">
            <a:avLst/>
          </a:prstGeom>
          <a:noFill/>
          <a:ln w="12700">
            <a:solidFill>
              <a:srgbClr val="3333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2" name="Text Box 74"/>
          <p:cNvSpPr txBox="1">
            <a:spLocks noChangeArrowheads="1"/>
          </p:cNvSpPr>
          <p:nvPr/>
        </p:nvSpPr>
        <p:spPr bwMode="auto">
          <a:xfrm>
            <a:off x="751925" y="3060397"/>
            <a:ext cx="4333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>
            <a:defPPr>
              <a:defRPr lang="de-DE"/>
            </a:defPPr>
          </a:lstStyle>
          <a:p>
            <a:r>
              <a:rPr lang="de-DE" sz="1400" dirty="0" err="1">
                <a:latin typeface="Times" pitchFamily="18" charset="0"/>
              </a:rPr>
              <a:t>dy</a:t>
            </a:r>
            <a:endParaRPr lang="de-DE" sz="1400" dirty="0">
              <a:latin typeface="Times" pitchFamily="18" charset="0"/>
            </a:endParaRPr>
          </a:p>
        </p:txBody>
      </p:sp>
      <p:sp>
        <p:nvSpPr>
          <p:cNvPr id="23" name="Line 42"/>
          <p:cNvSpPr>
            <a:spLocks noChangeShapeType="1"/>
          </p:cNvSpPr>
          <p:nvPr/>
        </p:nvSpPr>
        <p:spPr bwMode="auto">
          <a:xfrm>
            <a:off x="1131570" y="2896348"/>
            <a:ext cx="0" cy="184150"/>
          </a:xfrm>
          <a:prstGeom prst="line">
            <a:avLst/>
          </a:prstGeom>
          <a:noFill/>
          <a:ln w="12700">
            <a:solidFill>
              <a:srgbClr val="3333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4" name="Text Box 74"/>
          <p:cNvSpPr txBox="1">
            <a:spLocks noChangeArrowheads="1"/>
          </p:cNvSpPr>
          <p:nvPr/>
        </p:nvSpPr>
        <p:spPr bwMode="auto">
          <a:xfrm>
            <a:off x="1056270" y="2608323"/>
            <a:ext cx="4333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/>
          <a:lstStyle>
            <a:defPPr>
              <a:defRPr lang="de-DE"/>
            </a:defPPr>
          </a:lstStyle>
          <a:p>
            <a:r>
              <a:rPr lang="de-DE" sz="1400" dirty="0">
                <a:latin typeface="Times" pitchFamily="18" charset="0"/>
              </a:rPr>
              <a:t>P(y)</a:t>
            </a:r>
          </a:p>
        </p:txBody>
      </p:sp>
      <p:cxnSp>
        <p:nvCxnSpPr>
          <p:cNvPr id="25" name="Gerade Verbindung 24"/>
          <p:cNvCxnSpPr/>
          <p:nvPr/>
        </p:nvCxnSpPr>
        <p:spPr bwMode="auto">
          <a:xfrm>
            <a:off x="357564" y="3051882"/>
            <a:ext cx="1691230" cy="163836"/>
          </a:xfrm>
          <a:prstGeom prst="line">
            <a:avLst/>
          </a:prstGeom>
          <a:noFill/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Gerade Verbindung 25"/>
          <p:cNvCxnSpPr/>
          <p:nvPr/>
        </p:nvCxnSpPr>
        <p:spPr bwMode="auto">
          <a:xfrm>
            <a:off x="350740" y="3006144"/>
            <a:ext cx="1704150" cy="163974"/>
          </a:xfrm>
          <a:prstGeom prst="line">
            <a:avLst/>
          </a:prstGeom>
          <a:noFill/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Gerade Verbindung 26"/>
          <p:cNvCxnSpPr/>
          <p:nvPr/>
        </p:nvCxnSpPr>
        <p:spPr bwMode="auto">
          <a:xfrm flipV="1">
            <a:off x="2068301" y="2889089"/>
            <a:ext cx="900088" cy="279810"/>
          </a:xfrm>
          <a:prstGeom prst="line">
            <a:avLst/>
          </a:prstGeom>
          <a:noFill/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Gerade Verbindung 27"/>
          <p:cNvCxnSpPr/>
          <p:nvPr/>
        </p:nvCxnSpPr>
        <p:spPr bwMode="auto">
          <a:xfrm flipV="1">
            <a:off x="2059767" y="2937736"/>
            <a:ext cx="904400" cy="281151"/>
          </a:xfrm>
          <a:prstGeom prst="line">
            <a:avLst/>
          </a:prstGeom>
          <a:noFill/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" name="Line 42"/>
          <p:cNvSpPr>
            <a:spLocks noChangeShapeType="1"/>
          </p:cNvSpPr>
          <p:nvPr/>
        </p:nvSpPr>
        <p:spPr bwMode="auto">
          <a:xfrm>
            <a:off x="1620606" y="3101409"/>
            <a:ext cx="0" cy="184150"/>
          </a:xfrm>
          <a:prstGeom prst="line">
            <a:avLst/>
          </a:prstGeom>
          <a:noFill/>
          <a:ln w="12700">
            <a:solidFill>
              <a:srgbClr val="3333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" name="Rectangle 41"/>
          <p:cNvSpPr>
            <a:spLocks noChangeArrowheads="1"/>
          </p:cNvSpPr>
          <p:nvPr/>
        </p:nvSpPr>
        <p:spPr bwMode="auto">
          <a:xfrm>
            <a:off x="5030663" y="4447596"/>
            <a:ext cx="4410222" cy="774724"/>
          </a:xfrm>
          <a:prstGeom prst="rect">
            <a:avLst/>
          </a:prstGeom>
          <a:solidFill>
            <a:srgbClr val="EEF2F6"/>
          </a:solidFill>
          <a:ln w="12700">
            <a:solidFill>
              <a:srgbClr val="FFFFFF">
                <a:lumMod val="75000"/>
              </a:srgb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de-DE" sz="1800" kern="0">
              <a:solidFill>
                <a:sysClr val="windowText" lastClr="000000"/>
              </a:solidFill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4852630" y="1361886"/>
            <a:ext cx="4954681" cy="2734970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1400" b="1" dirty="0">
                <a:latin typeface="Arial" pitchFamily="34" charset="0"/>
                <a:cs typeface="Arial" pitchFamily="34" charset="0"/>
              </a:rPr>
              <a:t>Berechnungsansatz</a:t>
            </a:r>
          </a:p>
          <a:p>
            <a:r>
              <a:rPr lang="de-DE" sz="1400" dirty="0">
                <a:latin typeface="Arial" pitchFamily="34" charset="0"/>
                <a:cs typeface="Arial" pitchFamily="34" charset="0"/>
              </a:rPr>
              <a:t>Das Temperaturgefälle über der Schicht </a:t>
            </a:r>
            <a:r>
              <a:rPr lang="de-DE" sz="1400" dirty="0" err="1">
                <a:latin typeface="Arial" pitchFamily="34" charset="0"/>
                <a:cs typeface="Arial" pitchFamily="34" charset="0"/>
              </a:rPr>
              <a:t>dy</a:t>
            </a:r>
            <a:r>
              <a:rPr lang="de-DE" sz="1400" dirty="0">
                <a:latin typeface="Arial" pitchFamily="34" charset="0"/>
                <a:cs typeface="Arial" pitchFamily="34" charset="0"/>
              </a:rPr>
              <a:t> entspricht dem</a:t>
            </a:r>
            <a:br>
              <a:rPr lang="de-DE" sz="1400" dirty="0">
                <a:latin typeface="Arial" pitchFamily="34" charset="0"/>
                <a:cs typeface="Arial" pitchFamily="34" charset="0"/>
              </a:rPr>
            </a:br>
            <a:r>
              <a:rPr lang="de-DE" sz="1400" dirty="0">
                <a:latin typeface="Arial" pitchFamily="34" charset="0"/>
                <a:cs typeface="Arial" pitchFamily="34" charset="0"/>
              </a:rPr>
              <a:t>Wärmewiderstand dieser Schicht mal der durch die Schicht </a:t>
            </a:r>
            <a:br>
              <a:rPr lang="de-DE" sz="1400" dirty="0">
                <a:latin typeface="Arial" pitchFamily="34" charset="0"/>
                <a:cs typeface="Arial" pitchFamily="34" charset="0"/>
              </a:rPr>
            </a:br>
            <a:r>
              <a:rPr lang="de-DE" sz="1400" dirty="0">
                <a:latin typeface="Arial" pitchFamily="34" charset="0"/>
                <a:cs typeface="Arial" pitchFamily="34" charset="0"/>
              </a:rPr>
              <a:t>hindurchtretenden thermischen Leistung P(y). Diese ist </a:t>
            </a:r>
            <a:br>
              <a:rPr lang="de-DE" sz="1400" dirty="0">
                <a:latin typeface="Arial" pitchFamily="34" charset="0"/>
                <a:cs typeface="Arial" pitchFamily="34" charset="0"/>
              </a:rPr>
            </a:br>
            <a:r>
              <a:rPr lang="de-DE" sz="1400" dirty="0">
                <a:latin typeface="Arial" pitchFamily="34" charset="0"/>
                <a:cs typeface="Arial" pitchFamily="34" charset="0"/>
              </a:rPr>
              <a:t>ihrerseits proportional zum </a:t>
            </a:r>
            <a:r>
              <a:rPr lang="de-DE" sz="1400" dirty="0" err="1">
                <a:latin typeface="Arial" pitchFamily="34" charset="0"/>
                <a:cs typeface="Arial" pitchFamily="34" charset="0"/>
              </a:rPr>
              <a:t>darüberliegenden</a:t>
            </a:r>
            <a:r>
              <a:rPr lang="de-DE" sz="1400" dirty="0">
                <a:latin typeface="Arial" pitchFamily="34" charset="0"/>
                <a:cs typeface="Arial" pitchFamily="34" charset="0"/>
              </a:rPr>
              <a:t> Volumen:</a:t>
            </a:r>
          </a:p>
          <a:p>
            <a:endParaRPr lang="de-DE" sz="1400" dirty="0">
              <a:latin typeface="Arial" pitchFamily="34" charset="0"/>
              <a:cs typeface="Arial" pitchFamily="34" charset="0"/>
            </a:endParaRPr>
          </a:p>
          <a:p>
            <a:endParaRPr lang="de-DE" sz="1400" dirty="0">
              <a:latin typeface="Arial" pitchFamily="34" charset="0"/>
              <a:cs typeface="Arial" pitchFamily="34" charset="0"/>
            </a:endParaRPr>
          </a:p>
          <a:p>
            <a:endParaRPr lang="de-DE" sz="1400" dirty="0">
              <a:latin typeface="Arial" pitchFamily="34" charset="0"/>
              <a:cs typeface="Arial" pitchFamily="34" charset="0"/>
            </a:endParaRPr>
          </a:p>
          <a:p>
            <a:endParaRPr lang="de-DE" sz="1400" dirty="0">
              <a:latin typeface="Arial" pitchFamily="34" charset="0"/>
              <a:cs typeface="Arial" pitchFamily="34" charset="0"/>
            </a:endParaRPr>
          </a:p>
          <a:p>
            <a:r>
              <a:rPr lang="de-DE" sz="1400" spc="-10" dirty="0">
                <a:latin typeface="Arial" pitchFamily="34" charset="0"/>
                <a:cs typeface="Arial" pitchFamily="34" charset="0"/>
              </a:rPr>
              <a:t>Damit folgt für das </a:t>
            </a:r>
            <a:r>
              <a:rPr lang="de-DE" sz="1400" b="1" spc="-10" dirty="0">
                <a:latin typeface="Arial" pitchFamily="34" charset="0"/>
                <a:cs typeface="Arial" pitchFamily="34" charset="0"/>
              </a:rPr>
              <a:t>Temperaturprofil</a:t>
            </a:r>
            <a:r>
              <a:rPr lang="de-DE" sz="1400" spc="-10" dirty="0">
                <a:latin typeface="Arial" pitchFamily="34" charset="0"/>
                <a:cs typeface="Arial" pitchFamily="34" charset="0"/>
              </a:rPr>
              <a:t> innerhalb des Volumens</a:t>
            </a:r>
          </a:p>
          <a:p>
            <a:endParaRPr lang="de-DE" sz="1400" dirty="0">
              <a:latin typeface="Arial" pitchFamily="34" charset="0"/>
              <a:cs typeface="Arial" pitchFamily="34" charset="0"/>
            </a:endParaRPr>
          </a:p>
          <a:p>
            <a:r>
              <a:rPr lang="de-DE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32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248729"/>
              </p:ext>
            </p:extLst>
          </p:nvPr>
        </p:nvGraphicFramePr>
        <p:xfrm>
          <a:off x="5092700" y="2657003"/>
          <a:ext cx="412115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Formel" r:id="rId3" imgW="2692080" imgH="431640" progId="Equation.3">
                  <p:embed/>
                </p:oleObj>
              </mc:Choice>
              <mc:Fallback>
                <p:oleObj name="Formel" r:id="rId3" imgW="26920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2657003"/>
                        <a:ext cx="4121150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k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5099085"/>
              </p:ext>
            </p:extLst>
          </p:nvPr>
        </p:nvGraphicFramePr>
        <p:xfrm>
          <a:off x="5178425" y="3682528"/>
          <a:ext cx="398621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Formel" r:id="rId5" imgW="2603160" imgH="482400" progId="Equation.3">
                  <p:embed/>
                </p:oleObj>
              </mc:Choice>
              <mc:Fallback>
                <p:oleObj name="Formel" r:id="rId5" imgW="260316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8425" y="3682528"/>
                        <a:ext cx="3986213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k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721453"/>
              </p:ext>
            </p:extLst>
          </p:nvPr>
        </p:nvGraphicFramePr>
        <p:xfrm>
          <a:off x="5816267" y="4496654"/>
          <a:ext cx="2641600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Formel" r:id="rId7" imgW="1726920" imgH="457200" progId="Equation.3">
                  <p:embed/>
                </p:oleObj>
              </mc:Choice>
              <mc:Fallback>
                <p:oleObj name="Formel" r:id="rId7" imgW="172692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267" y="4496654"/>
                        <a:ext cx="2641600" cy="70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feld 34"/>
          <p:cNvSpPr txBox="1"/>
          <p:nvPr/>
        </p:nvSpPr>
        <p:spPr>
          <a:xfrm>
            <a:off x="310421" y="1365091"/>
            <a:ext cx="1691736" cy="288147"/>
          </a:xfrm>
          <a:prstGeom prst="rect">
            <a:avLst/>
          </a:prstGeom>
          <a:solidFill>
            <a:schemeClr val="bg1"/>
          </a:solidFill>
        </p:spPr>
        <p:txBody>
          <a:bodyPr wrap="none" lIns="36000" tIns="36000" rIns="36000" bIns="36000" rtlCol="0">
            <a:spAutoFit/>
          </a:bodyPr>
          <a:lstStyle/>
          <a:p>
            <a:r>
              <a:rPr lang="de-DE" sz="1400" b="1" dirty="0">
                <a:latin typeface="Arial" pitchFamily="34" charset="0"/>
                <a:cs typeface="Arial" pitchFamily="34" charset="0"/>
              </a:rPr>
              <a:t>Einseitige Kühlung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1431826" y="5483580"/>
            <a:ext cx="4200436" cy="288147"/>
          </a:xfrm>
          <a:prstGeom prst="rect">
            <a:avLst/>
          </a:prstGeom>
          <a:solidFill>
            <a:schemeClr val="bg1"/>
          </a:solidFill>
        </p:spPr>
        <p:txBody>
          <a:bodyPr wrap="none" lIns="36000" tIns="36000" rIns="36000" bIns="36000" rtlCol="0">
            <a:spAutoFit/>
          </a:bodyPr>
          <a:lstStyle/>
          <a:p>
            <a:pPr algn="r"/>
            <a:r>
              <a:rPr lang="de-DE" sz="1400" b="1" dirty="0">
                <a:latin typeface="Arial" pitchFamily="34" charset="0"/>
                <a:cs typeface="Arial" pitchFamily="34" charset="0"/>
              </a:rPr>
              <a:t>Maximaltemperatur </a:t>
            </a:r>
            <a:r>
              <a:rPr lang="de-DE" sz="1400" dirty="0">
                <a:latin typeface="Arial" pitchFamily="34" charset="0"/>
                <a:cs typeface="Arial" pitchFamily="34" charset="0"/>
              </a:rPr>
              <a:t>an der Oberseite (y = </a:t>
            </a:r>
            <a:r>
              <a:rPr lang="de-DE" sz="1400" dirty="0" err="1">
                <a:latin typeface="Arial" pitchFamily="34" charset="0"/>
                <a:cs typeface="Arial" pitchFamily="34" charset="0"/>
              </a:rPr>
              <a:t>y</a:t>
            </a:r>
            <a:r>
              <a:rPr lang="de-DE" sz="1400" baseline="-25000" dirty="0" err="1">
                <a:latin typeface="Arial" pitchFamily="34" charset="0"/>
                <a:cs typeface="Arial" pitchFamily="34" charset="0"/>
              </a:rPr>
              <a:t>m</a:t>
            </a:r>
            <a:r>
              <a:rPr lang="de-DE" sz="1400" dirty="0">
                <a:latin typeface="Arial" pitchFamily="34" charset="0"/>
                <a:cs typeface="Arial" pitchFamily="34" charset="0"/>
              </a:rPr>
              <a:t> = h): </a:t>
            </a:r>
          </a:p>
        </p:txBody>
      </p:sp>
      <p:graphicFrame>
        <p:nvGraphicFramePr>
          <p:cNvPr id="37" name="Objek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769319"/>
              </p:ext>
            </p:extLst>
          </p:nvPr>
        </p:nvGraphicFramePr>
        <p:xfrm>
          <a:off x="6105525" y="5290666"/>
          <a:ext cx="1728788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Formel" r:id="rId9" imgW="1130040" imgH="457200" progId="Equation.3">
                  <p:embed/>
                </p:oleObj>
              </mc:Choice>
              <mc:Fallback>
                <p:oleObj name="Formel" r:id="rId9" imgW="113004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5525" y="5290666"/>
                        <a:ext cx="1728788" cy="70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 Box 3"/>
          <p:cNvSpPr txBox="1">
            <a:spLocks noChangeArrowheads="1"/>
          </p:cNvSpPr>
          <p:nvPr/>
        </p:nvSpPr>
        <p:spPr bwMode="auto">
          <a:xfrm>
            <a:off x="191471" y="892343"/>
            <a:ext cx="8515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285750">
              <a:tabLst>
                <a:tab pos="3778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7850" defTabSz="285750">
              <a:tabLst>
                <a:tab pos="3778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defTabSz="285750">
              <a:tabLst>
                <a:tab pos="3778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defTabSz="285750">
              <a:tabLst>
                <a:tab pos="3778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defTabSz="285750">
              <a:tabLst>
                <a:tab pos="3778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285750" eaLnBrk="0" fontAlgn="base" hangingPunct="0">
              <a:spcBef>
                <a:spcPct val="0"/>
              </a:spcBef>
              <a:spcAft>
                <a:spcPct val="0"/>
              </a:spcAft>
              <a:tabLst>
                <a:tab pos="3778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285750" eaLnBrk="0" fontAlgn="base" hangingPunct="0">
              <a:spcBef>
                <a:spcPct val="0"/>
              </a:spcBef>
              <a:spcAft>
                <a:spcPct val="0"/>
              </a:spcAft>
              <a:tabLst>
                <a:tab pos="3778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285750" eaLnBrk="0" fontAlgn="base" hangingPunct="0">
              <a:spcBef>
                <a:spcPct val="0"/>
              </a:spcBef>
              <a:spcAft>
                <a:spcPct val="0"/>
              </a:spcAft>
              <a:tabLst>
                <a:tab pos="3778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285750" eaLnBrk="0" fontAlgn="base" hangingPunct="0">
              <a:spcBef>
                <a:spcPct val="0"/>
              </a:spcBef>
              <a:spcAft>
                <a:spcPct val="0"/>
              </a:spcAft>
              <a:tabLst>
                <a:tab pos="3778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Aft>
                <a:spcPct val="25000"/>
              </a:spcAft>
              <a:buClr>
                <a:srgbClr val="1C1C1C"/>
              </a:buClr>
              <a:buFont typeface="Wingdings" pitchFamily="2" charset="2"/>
              <a:buNone/>
            </a:pPr>
            <a:r>
              <a:rPr lang="de-DE" sz="2000" b="1" dirty="0">
                <a:latin typeface="Arial" charset="0"/>
              </a:rPr>
              <a:t>Temperaturprofil bei Volumenerwärmung</a:t>
            </a:r>
            <a:endParaRPr lang="de-DE" sz="2000" dirty="0">
              <a:latin typeface="Arial" charset="0"/>
            </a:endParaRPr>
          </a:p>
        </p:txBody>
      </p:sp>
      <p:sp>
        <p:nvSpPr>
          <p:cNvPr id="39" name="Line 46"/>
          <p:cNvSpPr>
            <a:spLocks noChangeShapeType="1"/>
          </p:cNvSpPr>
          <p:nvPr/>
        </p:nvSpPr>
        <p:spPr bwMode="auto">
          <a:xfrm>
            <a:off x="2975212" y="3367630"/>
            <a:ext cx="512267" cy="0"/>
          </a:xfrm>
          <a:prstGeom prst="line">
            <a:avLst/>
          </a:prstGeom>
          <a:noFill/>
          <a:ln w="9525">
            <a:solidFill>
              <a:srgbClr val="80808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" name="Text Box 48"/>
          <p:cNvSpPr txBox="1">
            <a:spLocks noChangeArrowheads="1"/>
          </p:cNvSpPr>
          <p:nvPr/>
        </p:nvSpPr>
        <p:spPr bwMode="auto">
          <a:xfrm>
            <a:off x="3262424" y="3218394"/>
            <a:ext cx="172089" cy="28814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lIns="36000" tIns="36000" rIns="36000" bIns="36000">
            <a:spAutoFit/>
          </a:bodyPr>
          <a:lstStyle/>
          <a:p>
            <a:r>
              <a:rPr lang="de-DE" sz="1400" dirty="0"/>
              <a:t>0</a:t>
            </a:r>
          </a:p>
        </p:txBody>
      </p:sp>
      <p:sp>
        <p:nvSpPr>
          <p:cNvPr id="41" name="Text Box 44"/>
          <p:cNvSpPr txBox="1">
            <a:spLocks noChangeArrowheads="1"/>
          </p:cNvSpPr>
          <p:nvPr/>
        </p:nvSpPr>
        <p:spPr bwMode="auto">
          <a:xfrm>
            <a:off x="3219309" y="1839179"/>
            <a:ext cx="255445" cy="28814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lIns="36000" tIns="36000" rIns="36000" bIns="36000">
            <a:spAutoFit/>
          </a:bodyPr>
          <a:lstStyle/>
          <a:p>
            <a:r>
              <a:rPr lang="de-DE" sz="1400" dirty="0" err="1">
                <a:latin typeface="Times" pitchFamily="18" charset="0"/>
              </a:rPr>
              <a:t>y</a:t>
            </a:r>
            <a:r>
              <a:rPr lang="de-DE" sz="1400" baseline="-25000" dirty="0" err="1">
                <a:latin typeface="Times" pitchFamily="18" charset="0"/>
              </a:rPr>
              <a:t>m</a:t>
            </a:r>
            <a:endParaRPr lang="de-DE" sz="1400" baseline="-25000" dirty="0">
              <a:latin typeface="Times" pitchFamily="18" charset="0"/>
            </a:endParaRPr>
          </a:p>
        </p:txBody>
      </p:sp>
      <p:sp>
        <p:nvSpPr>
          <p:cNvPr id="42" name="Line 42"/>
          <p:cNvSpPr>
            <a:spLocks noChangeShapeType="1"/>
          </p:cNvSpPr>
          <p:nvPr/>
        </p:nvSpPr>
        <p:spPr bwMode="auto">
          <a:xfrm>
            <a:off x="3110486" y="2043808"/>
            <a:ext cx="0" cy="1325912"/>
          </a:xfrm>
          <a:prstGeom prst="line">
            <a:avLst/>
          </a:prstGeom>
          <a:noFill/>
          <a:ln w="6350">
            <a:solidFill>
              <a:srgbClr val="333333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3" name="Text Box 44"/>
          <p:cNvSpPr txBox="1">
            <a:spLocks noChangeArrowheads="1"/>
          </p:cNvSpPr>
          <p:nvPr/>
        </p:nvSpPr>
        <p:spPr bwMode="auto">
          <a:xfrm>
            <a:off x="3037339" y="2578433"/>
            <a:ext cx="162471" cy="28814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lIns="36000" tIns="36000" rIns="36000" bIns="36000">
            <a:spAutoFit/>
          </a:bodyPr>
          <a:lstStyle/>
          <a:p>
            <a:r>
              <a:rPr lang="de-DE" sz="1400" dirty="0">
                <a:latin typeface="Times" pitchFamily="18" charset="0"/>
              </a:rPr>
              <a:t>h</a:t>
            </a:r>
            <a:endParaRPr lang="de-DE" sz="1400" baseline="-25000" dirty="0"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87897"/>
      </p:ext>
    </p:extLst>
  </p:cSld>
  <p:clrMapOvr>
    <a:masterClrMapping/>
  </p:clrMapOvr>
  <p:transition spd="med"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erade Verbindung 5"/>
          <p:cNvCxnSpPr/>
          <p:nvPr/>
        </p:nvCxnSpPr>
        <p:spPr>
          <a:xfrm>
            <a:off x="2985020" y="2965099"/>
            <a:ext cx="0" cy="1077402"/>
          </a:xfrm>
          <a:prstGeom prst="line">
            <a:avLst/>
          </a:prstGeom>
          <a:ln w="6350">
            <a:solidFill>
              <a:schemeClr val="tx1">
                <a:lumMod val="65000"/>
                <a:lumOff val="3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3259371" y="2962449"/>
            <a:ext cx="0" cy="1077402"/>
          </a:xfrm>
          <a:prstGeom prst="line">
            <a:avLst/>
          </a:prstGeom>
          <a:ln w="6350">
            <a:solidFill>
              <a:schemeClr val="tx1">
                <a:lumMod val="65000"/>
                <a:lumOff val="3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164"/>
          <p:cNvSpPr txBox="1">
            <a:spLocks noChangeArrowheads="1"/>
          </p:cNvSpPr>
          <p:nvPr/>
        </p:nvSpPr>
        <p:spPr bwMode="auto">
          <a:xfrm>
            <a:off x="442157" y="3167130"/>
            <a:ext cx="3946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de-DE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de-DE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0" name="Line 203"/>
          <p:cNvSpPr>
            <a:spLocks noChangeShapeType="1"/>
          </p:cNvSpPr>
          <p:nvPr/>
        </p:nvSpPr>
        <p:spPr bwMode="auto">
          <a:xfrm>
            <a:off x="679812" y="3992354"/>
            <a:ext cx="115615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1" name="Line 162"/>
          <p:cNvSpPr>
            <a:spLocks noChangeShapeType="1"/>
          </p:cNvSpPr>
          <p:nvPr/>
        </p:nvSpPr>
        <p:spPr bwMode="auto">
          <a:xfrm flipH="1">
            <a:off x="722178" y="2657668"/>
            <a:ext cx="11137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" name="Line 167"/>
          <p:cNvSpPr>
            <a:spLocks noChangeShapeType="1"/>
          </p:cNvSpPr>
          <p:nvPr/>
        </p:nvSpPr>
        <p:spPr bwMode="auto">
          <a:xfrm>
            <a:off x="1046200" y="3364755"/>
            <a:ext cx="0" cy="62553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" name="Line 168"/>
          <p:cNvSpPr>
            <a:spLocks noChangeShapeType="1"/>
          </p:cNvSpPr>
          <p:nvPr/>
        </p:nvSpPr>
        <p:spPr bwMode="auto">
          <a:xfrm>
            <a:off x="1044612" y="2664734"/>
            <a:ext cx="0" cy="63493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" name="Line 169"/>
          <p:cNvSpPr>
            <a:spLocks noChangeShapeType="1"/>
          </p:cNvSpPr>
          <p:nvPr/>
        </p:nvSpPr>
        <p:spPr bwMode="auto">
          <a:xfrm>
            <a:off x="943012" y="3355230"/>
            <a:ext cx="20161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" name="Line 172"/>
          <p:cNvSpPr>
            <a:spLocks noChangeShapeType="1"/>
          </p:cNvSpPr>
          <p:nvPr/>
        </p:nvSpPr>
        <p:spPr bwMode="auto">
          <a:xfrm>
            <a:off x="943012" y="3298080"/>
            <a:ext cx="20161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6" name="Line 160"/>
          <p:cNvSpPr>
            <a:spLocks noChangeShapeType="1"/>
          </p:cNvSpPr>
          <p:nvPr/>
        </p:nvSpPr>
        <p:spPr bwMode="auto">
          <a:xfrm>
            <a:off x="760795" y="2980451"/>
            <a:ext cx="0" cy="788984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7" name="Oval 178"/>
          <p:cNvSpPr>
            <a:spLocks noChangeAspect="1" noChangeArrowheads="1"/>
          </p:cNvSpPr>
          <p:nvPr/>
        </p:nvSpPr>
        <p:spPr bwMode="auto">
          <a:xfrm>
            <a:off x="1015731" y="3962716"/>
            <a:ext cx="57600" cy="57600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8" name="Oval 178"/>
          <p:cNvSpPr>
            <a:spLocks noChangeAspect="1" noChangeArrowheads="1"/>
          </p:cNvSpPr>
          <p:nvPr/>
        </p:nvSpPr>
        <p:spPr bwMode="auto">
          <a:xfrm>
            <a:off x="1019541" y="2629216"/>
            <a:ext cx="57600" cy="57600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9" name="Line 175"/>
          <p:cNvSpPr>
            <a:spLocks noChangeShapeType="1"/>
          </p:cNvSpPr>
          <p:nvPr/>
        </p:nvSpPr>
        <p:spPr bwMode="auto">
          <a:xfrm flipH="1">
            <a:off x="1632088" y="2649696"/>
            <a:ext cx="0" cy="16741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" name="Line 175"/>
          <p:cNvSpPr>
            <a:spLocks noChangeShapeType="1"/>
          </p:cNvSpPr>
          <p:nvPr/>
        </p:nvSpPr>
        <p:spPr bwMode="auto">
          <a:xfrm flipH="1">
            <a:off x="1632088" y="3681482"/>
            <a:ext cx="0" cy="31623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grpSp>
        <p:nvGrpSpPr>
          <p:cNvPr id="21" name="Gruppieren 20"/>
          <p:cNvGrpSpPr/>
          <p:nvPr/>
        </p:nvGrpSpPr>
        <p:grpSpPr>
          <a:xfrm>
            <a:off x="1442624" y="3544843"/>
            <a:ext cx="206175" cy="283372"/>
            <a:chOff x="1078991" y="1402601"/>
            <a:chExt cx="206175" cy="283372"/>
          </a:xfrm>
        </p:grpSpPr>
        <p:sp>
          <p:nvSpPr>
            <p:cNvPr id="22" name="Line 170"/>
            <p:cNvSpPr>
              <a:spLocks noChangeShapeType="1"/>
            </p:cNvSpPr>
            <p:nvPr/>
          </p:nvSpPr>
          <p:spPr bwMode="auto">
            <a:xfrm>
              <a:off x="1129838" y="1407367"/>
              <a:ext cx="0" cy="276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grpSp>
          <p:nvGrpSpPr>
            <p:cNvPr id="23" name="Gruppieren 22"/>
            <p:cNvGrpSpPr/>
            <p:nvPr/>
          </p:nvGrpSpPr>
          <p:grpSpPr>
            <a:xfrm>
              <a:off x="1159007" y="1402601"/>
              <a:ext cx="126159" cy="283372"/>
              <a:chOff x="2922306" y="1867690"/>
              <a:chExt cx="126159" cy="283372"/>
            </a:xfrm>
          </p:grpSpPr>
          <p:sp>
            <p:nvSpPr>
              <p:cNvPr id="25" name="Oval 95"/>
              <p:cNvSpPr>
                <a:spLocks noChangeArrowheads="1"/>
              </p:cNvSpPr>
              <p:nvPr/>
            </p:nvSpPr>
            <p:spPr bwMode="auto">
              <a:xfrm>
                <a:off x="3012465" y="2094249"/>
                <a:ext cx="36000" cy="36000"/>
              </a:xfrm>
              <a:prstGeom prst="ellipse">
                <a:avLst/>
              </a:prstGeom>
              <a:solidFill>
                <a:schemeClr val="tx1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de-DE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6" name="Line 171"/>
              <p:cNvSpPr>
                <a:spLocks noChangeShapeType="1"/>
              </p:cNvSpPr>
              <p:nvPr/>
            </p:nvSpPr>
            <p:spPr bwMode="auto">
              <a:xfrm>
                <a:off x="2935708" y="2006191"/>
                <a:ext cx="9910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sm" len="sm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7" name="Line 172"/>
              <p:cNvSpPr>
                <a:spLocks noChangeShapeType="1"/>
              </p:cNvSpPr>
              <p:nvPr/>
            </p:nvSpPr>
            <p:spPr bwMode="auto">
              <a:xfrm>
                <a:off x="2927069" y="2110176"/>
                <a:ext cx="10477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de-DE" sz="1600" ker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8" name="Line 173"/>
              <p:cNvSpPr>
                <a:spLocks noChangeShapeType="1"/>
              </p:cNvSpPr>
              <p:nvPr/>
            </p:nvSpPr>
            <p:spPr bwMode="auto">
              <a:xfrm>
                <a:off x="2922306" y="1905380"/>
                <a:ext cx="11330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de-DE" sz="1600" ker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9" name="Line 198"/>
              <p:cNvSpPr>
                <a:spLocks noChangeShapeType="1"/>
              </p:cNvSpPr>
              <p:nvPr/>
            </p:nvSpPr>
            <p:spPr bwMode="auto">
              <a:xfrm flipH="1">
                <a:off x="2925480" y="1867690"/>
                <a:ext cx="0" cy="8213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0" name="Line 199"/>
              <p:cNvSpPr>
                <a:spLocks noChangeShapeType="1"/>
              </p:cNvSpPr>
              <p:nvPr/>
            </p:nvSpPr>
            <p:spPr bwMode="auto">
              <a:xfrm flipH="1">
                <a:off x="2925480" y="1969677"/>
                <a:ext cx="0" cy="7898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1" name="Line 200"/>
              <p:cNvSpPr>
                <a:spLocks noChangeShapeType="1"/>
              </p:cNvSpPr>
              <p:nvPr/>
            </p:nvSpPr>
            <p:spPr bwMode="auto">
              <a:xfrm flipH="1">
                <a:off x="2925480" y="2073662"/>
                <a:ext cx="0" cy="774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cxnSp>
          <p:nvCxnSpPr>
            <p:cNvPr id="24" name="Gerade Verbindung 23"/>
            <p:cNvCxnSpPr/>
            <p:nvPr/>
          </p:nvCxnSpPr>
          <p:spPr bwMode="auto">
            <a:xfrm flipH="1">
              <a:off x="1078991" y="1682472"/>
              <a:ext cx="520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2" name="Line 175"/>
          <p:cNvSpPr>
            <a:spLocks noChangeShapeType="1"/>
          </p:cNvSpPr>
          <p:nvPr/>
        </p:nvSpPr>
        <p:spPr bwMode="auto">
          <a:xfrm flipH="1">
            <a:off x="1635535" y="2915344"/>
            <a:ext cx="0" cy="67135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grpSp>
        <p:nvGrpSpPr>
          <p:cNvPr id="33" name="Gruppieren 32"/>
          <p:cNvGrpSpPr/>
          <p:nvPr/>
        </p:nvGrpSpPr>
        <p:grpSpPr>
          <a:xfrm>
            <a:off x="1446071" y="2778705"/>
            <a:ext cx="206175" cy="283372"/>
            <a:chOff x="1616706" y="2071554"/>
            <a:chExt cx="206175" cy="283372"/>
          </a:xfrm>
        </p:grpSpPr>
        <p:sp>
          <p:nvSpPr>
            <p:cNvPr id="34" name="Line 170"/>
            <p:cNvSpPr>
              <a:spLocks noChangeShapeType="1"/>
            </p:cNvSpPr>
            <p:nvPr/>
          </p:nvSpPr>
          <p:spPr bwMode="auto">
            <a:xfrm>
              <a:off x="1667553" y="2076320"/>
              <a:ext cx="0" cy="276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grpSp>
          <p:nvGrpSpPr>
            <p:cNvPr id="35" name="Gruppieren 34"/>
            <p:cNvGrpSpPr/>
            <p:nvPr/>
          </p:nvGrpSpPr>
          <p:grpSpPr>
            <a:xfrm>
              <a:off x="1696722" y="2071554"/>
              <a:ext cx="126159" cy="283372"/>
              <a:chOff x="2922306" y="1867690"/>
              <a:chExt cx="126159" cy="283372"/>
            </a:xfrm>
          </p:grpSpPr>
          <p:sp>
            <p:nvSpPr>
              <p:cNvPr id="37" name="Oval 95"/>
              <p:cNvSpPr>
                <a:spLocks noChangeArrowheads="1"/>
              </p:cNvSpPr>
              <p:nvPr/>
            </p:nvSpPr>
            <p:spPr bwMode="auto">
              <a:xfrm>
                <a:off x="3012465" y="2094249"/>
                <a:ext cx="36000" cy="36000"/>
              </a:xfrm>
              <a:prstGeom prst="ellipse">
                <a:avLst/>
              </a:prstGeom>
              <a:solidFill>
                <a:schemeClr val="tx1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de-DE" sz="160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38" name="Line 171"/>
              <p:cNvSpPr>
                <a:spLocks noChangeShapeType="1"/>
              </p:cNvSpPr>
              <p:nvPr/>
            </p:nvSpPr>
            <p:spPr bwMode="auto">
              <a:xfrm>
                <a:off x="2935708" y="2006191"/>
                <a:ext cx="9910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sm" len="sm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9" name="Line 172"/>
              <p:cNvSpPr>
                <a:spLocks noChangeShapeType="1"/>
              </p:cNvSpPr>
              <p:nvPr/>
            </p:nvSpPr>
            <p:spPr bwMode="auto">
              <a:xfrm>
                <a:off x="2927069" y="2110176"/>
                <a:ext cx="10477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de-DE" sz="1600" ker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40" name="Line 173"/>
              <p:cNvSpPr>
                <a:spLocks noChangeShapeType="1"/>
              </p:cNvSpPr>
              <p:nvPr/>
            </p:nvSpPr>
            <p:spPr bwMode="auto">
              <a:xfrm>
                <a:off x="2922306" y="1905380"/>
                <a:ext cx="11330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de-DE" sz="1600" ker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41" name="Line 198"/>
              <p:cNvSpPr>
                <a:spLocks noChangeShapeType="1"/>
              </p:cNvSpPr>
              <p:nvPr/>
            </p:nvSpPr>
            <p:spPr bwMode="auto">
              <a:xfrm flipH="1">
                <a:off x="2925480" y="1867690"/>
                <a:ext cx="0" cy="8213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42" name="Line 199"/>
              <p:cNvSpPr>
                <a:spLocks noChangeShapeType="1"/>
              </p:cNvSpPr>
              <p:nvPr/>
            </p:nvSpPr>
            <p:spPr bwMode="auto">
              <a:xfrm flipH="1">
                <a:off x="2925480" y="1969677"/>
                <a:ext cx="0" cy="7898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43" name="Line 200"/>
              <p:cNvSpPr>
                <a:spLocks noChangeShapeType="1"/>
              </p:cNvSpPr>
              <p:nvPr/>
            </p:nvSpPr>
            <p:spPr bwMode="auto">
              <a:xfrm flipH="1">
                <a:off x="2925480" y="2073662"/>
                <a:ext cx="0" cy="774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cxnSp>
          <p:nvCxnSpPr>
            <p:cNvPr id="36" name="Gerade Verbindung 35"/>
            <p:cNvCxnSpPr/>
            <p:nvPr/>
          </p:nvCxnSpPr>
          <p:spPr bwMode="auto">
            <a:xfrm flipH="1">
              <a:off x="1616706" y="2351425"/>
              <a:ext cx="520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4" name="Line 217"/>
          <p:cNvSpPr>
            <a:spLocks noChangeShapeType="1"/>
          </p:cNvSpPr>
          <p:nvPr/>
        </p:nvSpPr>
        <p:spPr bwMode="auto">
          <a:xfrm>
            <a:off x="1648538" y="3328439"/>
            <a:ext cx="43507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5" name="Oval 234"/>
          <p:cNvSpPr>
            <a:spLocks noChangeArrowheads="1"/>
          </p:cNvSpPr>
          <p:nvPr/>
        </p:nvSpPr>
        <p:spPr bwMode="auto">
          <a:xfrm flipH="1">
            <a:off x="1607164" y="3303903"/>
            <a:ext cx="50800" cy="49213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6" name="Oval 234"/>
          <p:cNvSpPr>
            <a:spLocks noChangeArrowheads="1"/>
          </p:cNvSpPr>
          <p:nvPr/>
        </p:nvSpPr>
        <p:spPr bwMode="auto">
          <a:xfrm flipH="1">
            <a:off x="1606683" y="2632566"/>
            <a:ext cx="50800" cy="49213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7" name="Oval 234"/>
          <p:cNvSpPr>
            <a:spLocks noChangeArrowheads="1"/>
          </p:cNvSpPr>
          <p:nvPr/>
        </p:nvSpPr>
        <p:spPr bwMode="auto">
          <a:xfrm flipH="1">
            <a:off x="1603318" y="3967628"/>
            <a:ext cx="50800" cy="49213"/>
          </a:xfrm>
          <a:prstGeom prst="ellipse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8" name="Rechteck 47"/>
          <p:cNvSpPr/>
          <p:nvPr/>
        </p:nvSpPr>
        <p:spPr>
          <a:xfrm>
            <a:off x="1734365" y="3272551"/>
            <a:ext cx="247650" cy="107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Line 160"/>
          <p:cNvSpPr>
            <a:spLocks noChangeShapeType="1"/>
          </p:cNvSpPr>
          <p:nvPr/>
        </p:nvSpPr>
        <p:spPr bwMode="auto">
          <a:xfrm>
            <a:off x="1247482" y="2590551"/>
            <a:ext cx="266598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0" name="Text Box 164"/>
          <p:cNvSpPr txBox="1">
            <a:spLocks noChangeArrowheads="1"/>
          </p:cNvSpPr>
          <p:nvPr/>
        </p:nvSpPr>
        <p:spPr bwMode="auto">
          <a:xfrm>
            <a:off x="1159111" y="2265728"/>
            <a:ext cx="39626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de-DE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de-DE" sz="1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</a:t>
            </a:r>
            <a:endParaRPr lang="de-DE" sz="14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1" name="Gerade Verbindung mit Pfeil 50"/>
          <p:cNvCxnSpPr/>
          <p:nvPr/>
        </p:nvCxnSpPr>
        <p:spPr>
          <a:xfrm flipV="1">
            <a:off x="2721278" y="2597244"/>
            <a:ext cx="0" cy="584200"/>
          </a:xfrm>
          <a:prstGeom prst="straightConnector1">
            <a:avLst/>
          </a:prstGeom>
          <a:noFill/>
          <a:ln w="6350">
            <a:solidFill>
              <a:srgbClr val="0000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Gerade Verbindung 51"/>
          <p:cNvCxnSpPr/>
          <p:nvPr/>
        </p:nvCxnSpPr>
        <p:spPr>
          <a:xfrm>
            <a:off x="2676828" y="3136994"/>
            <a:ext cx="160020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Text Box 164"/>
          <p:cNvSpPr txBox="1">
            <a:spLocks noChangeArrowheads="1"/>
          </p:cNvSpPr>
          <p:nvPr/>
        </p:nvSpPr>
        <p:spPr bwMode="auto">
          <a:xfrm>
            <a:off x="2216686" y="2590259"/>
            <a:ext cx="51328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de-DE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de-DE" sz="1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</a:t>
            </a: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(t)</a:t>
            </a:r>
          </a:p>
        </p:txBody>
      </p:sp>
      <p:sp>
        <p:nvSpPr>
          <p:cNvPr id="54" name="Text Box 164"/>
          <p:cNvSpPr txBox="1">
            <a:spLocks noChangeArrowheads="1"/>
          </p:cNvSpPr>
          <p:nvPr/>
        </p:nvSpPr>
        <p:spPr bwMode="auto">
          <a:xfrm>
            <a:off x="4013073" y="3266285"/>
            <a:ext cx="22794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de-DE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grpSp>
        <p:nvGrpSpPr>
          <p:cNvPr id="55" name="Gruppieren 54"/>
          <p:cNvGrpSpPr/>
          <p:nvPr/>
        </p:nvGrpSpPr>
        <p:grpSpPr>
          <a:xfrm>
            <a:off x="2717958" y="2646664"/>
            <a:ext cx="1346200" cy="485045"/>
            <a:chOff x="2851150" y="1995755"/>
            <a:chExt cx="1346200" cy="258440"/>
          </a:xfrm>
        </p:grpSpPr>
        <p:cxnSp>
          <p:nvCxnSpPr>
            <p:cNvPr id="56" name="Gerade Verbindung 55"/>
            <p:cNvCxnSpPr/>
            <p:nvPr/>
          </p:nvCxnSpPr>
          <p:spPr>
            <a:xfrm>
              <a:off x="3119438" y="1999731"/>
              <a:ext cx="27305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Gerade Verbindung 56"/>
            <p:cNvCxnSpPr/>
            <p:nvPr/>
          </p:nvCxnSpPr>
          <p:spPr>
            <a:xfrm>
              <a:off x="3387726" y="2254195"/>
              <a:ext cx="27305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Gerade Verbindung 57"/>
            <p:cNvCxnSpPr/>
            <p:nvPr/>
          </p:nvCxnSpPr>
          <p:spPr>
            <a:xfrm>
              <a:off x="3656014" y="1999731"/>
              <a:ext cx="27305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Gerade Verbindung 58"/>
            <p:cNvCxnSpPr/>
            <p:nvPr/>
          </p:nvCxnSpPr>
          <p:spPr>
            <a:xfrm>
              <a:off x="3924300" y="2254195"/>
              <a:ext cx="27305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Gerade Verbindung 59"/>
            <p:cNvCxnSpPr/>
            <p:nvPr/>
          </p:nvCxnSpPr>
          <p:spPr>
            <a:xfrm>
              <a:off x="2851150" y="2254195"/>
              <a:ext cx="27305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Gerade Verbindung 60"/>
            <p:cNvCxnSpPr/>
            <p:nvPr/>
          </p:nvCxnSpPr>
          <p:spPr>
            <a:xfrm>
              <a:off x="3124739" y="2001056"/>
              <a:ext cx="0" cy="25313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Gerade Verbindung 61"/>
            <p:cNvCxnSpPr/>
            <p:nvPr/>
          </p:nvCxnSpPr>
          <p:spPr>
            <a:xfrm>
              <a:off x="3392433" y="1998406"/>
              <a:ext cx="0" cy="25313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Gerade Verbindung 62"/>
            <p:cNvCxnSpPr/>
            <p:nvPr/>
          </p:nvCxnSpPr>
          <p:spPr>
            <a:xfrm>
              <a:off x="3658802" y="1998405"/>
              <a:ext cx="0" cy="25313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Gerade Verbindung 63"/>
            <p:cNvCxnSpPr/>
            <p:nvPr/>
          </p:nvCxnSpPr>
          <p:spPr>
            <a:xfrm>
              <a:off x="3926496" y="1995755"/>
              <a:ext cx="0" cy="253139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5" name="Gerade Verbindung mit Pfeil 64"/>
          <p:cNvCxnSpPr/>
          <p:nvPr/>
        </p:nvCxnSpPr>
        <p:spPr>
          <a:xfrm flipV="1">
            <a:off x="2722590" y="3409270"/>
            <a:ext cx="0" cy="631567"/>
          </a:xfrm>
          <a:prstGeom prst="straightConnector1">
            <a:avLst/>
          </a:prstGeom>
          <a:noFill/>
          <a:ln w="6350">
            <a:solidFill>
              <a:srgbClr val="0000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6" name="Gerade Verbindung 65"/>
          <p:cNvCxnSpPr/>
          <p:nvPr/>
        </p:nvCxnSpPr>
        <p:spPr>
          <a:xfrm>
            <a:off x="2678140" y="3996387"/>
            <a:ext cx="1600200" cy="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" name="Text Box 164"/>
          <p:cNvSpPr txBox="1">
            <a:spLocks noChangeArrowheads="1"/>
          </p:cNvSpPr>
          <p:nvPr/>
        </p:nvSpPr>
        <p:spPr bwMode="auto">
          <a:xfrm>
            <a:off x="2217998" y="3449652"/>
            <a:ext cx="51007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de-DE" sz="1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(t)</a:t>
            </a:r>
          </a:p>
        </p:txBody>
      </p:sp>
      <p:sp>
        <p:nvSpPr>
          <p:cNvPr id="68" name="Text Box 164"/>
          <p:cNvSpPr txBox="1">
            <a:spLocks noChangeArrowheads="1"/>
          </p:cNvSpPr>
          <p:nvPr/>
        </p:nvSpPr>
        <p:spPr bwMode="auto">
          <a:xfrm>
            <a:off x="4014385" y="3935565"/>
            <a:ext cx="22794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de-DE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cxnSp>
        <p:nvCxnSpPr>
          <p:cNvPr id="69" name="Gerade Verbindung 68"/>
          <p:cNvCxnSpPr/>
          <p:nvPr/>
        </p:nvCxnSpPr>
        <p:spPr>
          <a:xfrm>
            <a:off x="2753135" y="3629923"/>
            <a:ext cx="1411360" cy="0"/>
          </a:xfrm>
          <a:prstGeom prst="line">
            <a:avLst/>
          </a:prstGeom>
          <a:ln w="635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Gruppieren 69"/>
          <p:cNvGrpSpPr/>
          <p:nvPr/>
        </p:nvGrpSpPr>
        <p:grpSpPr>
          <a:xfrm>
            <a:off x="2723983" y="3572276"/>
            <a:ext cx="1347746" cy="115294"/>
            <a:chOff x="2777655" y="2635857"/>
            <a:chExt cx="1347746" cy="115294"/>
          </a:xfrm>
        </p:grpSpPr>
        <p:cxnSp>
          <p:nvCxnSpPr>
            <p:cNvPr id="71" name="Gerade Verbindung 70"/>
            <p:cNvCxnSpPr/>
            <p:nvPr/>
          </p:nvCxnSpPr>
          <p:spPr>
            <a:xfrm flipV="1">
              <a:off x="3037398" y="2635857"/>
              <a:ext cx="278295" cy="11529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>
            <a:xfrm flipV="1">
              <a:off x="3579412" y="2635857"/>
              <a:ext cx="278295" cy="11529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>
            <a:xfrm flipH="1" flipV="1">
              <a:off x="3313043" y="2635857"/>
              <a:ext cx="278295" cy="11529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>
            <a:xfrm flipH="1" flipV="1">
              <a:off x="2777655" y="2635857"/>
              <a:ext cx="278295" cy="11529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>
            <a:xfrm flipH="1" flipV="1">
              <a:off x="3847106" y="2635857"/>
              <a:ext cx="278295" cy="11529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Text Box 164"/>
          <p:cNvSpPr txBox="1">
            <a:spLocks noChangeArrowheads="1"/>
          </p:cNvSpPr>
          <p:nvPr/>
        </p:nvSpPr>
        <p:spPr bwMode="auto">
          <a:xfrm>
            <a:off x="4111588" y="3498688"/>
            <a:ext cx="234607" cy="25736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lIns="36000" tIns="36000" rIns="36000" bIns="3600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de-DE" sz="1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de-DE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7" name="Gerade Verbindung 76"/>
          <p:cNvCxnSpPr/>
          <p:nvPr/>
        </p:nvCxnSpPr>
        <p:spPr>
          <a:xfrm flipH="1">
            <a:off x="2924091" y="3570948"/>
            <a:ext cx="620202" cy="0"/>
          </a:xfrm>
          <a:prstGeom prst="line">
            <a:avLst/>
          </a:prstGeom>
          <a:ln w="6350">
            <a:solidFill>
              <a:schemeClr val="tx1">
                <a:lumMod val="65000"/>
                <a:lumOff val="3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rade Verbindung 77"/>
          <p:cNvCxnSpPr/>
          <p:nvPr/>
        </p:nvCxnSpPr>
        <p:spPr>
          <a:xfrm flipH="1">
            <a:off x="2896262" y="3691543"/>
            <a:ext cx="673210" cy="0"/>
          </a:xfrm>
          <a:prstGeom prst="line">
            <a:avLst/>
          </a:prstGeom>
          <a:ln w="6350">
            <a:solidFill>
              <a:schemeClr val="tx1">
                <a:lumMod val="65000"/>
                <a:lumOff val="3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 Verbindung mit Pfeil 78"/>
          <p:cNvCxnSpPr/>
          <p:nvPr/>
        </p:nvCxnSpPr>
        <p:spPr>
          <a:xfrm flipV="1">
            <a:off x="3406415" y="3695131"/>
            <a:ext cx="0" cy="215072"/>
          </a:xfrm>
          <a:prstGeom prst="straightConnector1">
            <a:avLst/>
          </a:prstGeom>
          <a:noFill/>
          <a:ln w="6350">
            <a:solidFill>
              <a:srgbClr val="0000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Gerade Verbindung mit Pfeil 79"/>
          <p:cNvCxnSpPr/>
          <p:nvPr/>
        </p:nvCxnSpPr>
        <p:spPr>
          <a:xfrm>
            <a:off x="3403765" y="3413246"/>
            <a:ext cx="0" cy="159965"/>
          </a:xfrm>
          <a:prstGeom prst="straightConnector1">
            <a:avLst/>
          </a:prstGeom>
          <a:noFill/>
          <a:ln w="6350">
            <a:solidFill>
              <a:srgbClr val="0000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" name="Text Box 164"/>
          <p:cNvSpPr txBox="1">
            <a:spLocks noChangeArrowheads="1"/>
          </p:cNvSpPr>
          <p:nvPr/>
        </p:nvSpPr>
        <p:spPr bwMode="auto">
          <a:xfrm>
            <a:off x="3344429" y="3717348"/>
            <a:ext cx="45878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de-DE" sz="1200" dirty="0">
                <a:latin typeface="Arial"/>
                <a:cs typeface="Arial"/>
              </a:rPr>
              <a:t>∆</a:t>
            </a: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de-DE" sz="1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de-DE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Text Box 164"/>
          <p:cNvSpPr txBox="1">
            <a:spLocks noChangeArrowheads="1"/>
          </p:cNvSpPr>
          <p:nvPr/>
        </p:nvSpPr>
        <p:spPr bwMode="auto">
          <a:xfrm>
            <a:off x="1111973" y="3171723"/>
            <a:ext cx="30489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de-DE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de-DE" sz="14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feld 1"/>
          <p:cNvSpPr txBox="1"/>
          <p:nvPr/>
        </p:nvSpPr>
        <p:spPr bwMode="auto">
          <a:xfrm>
            <a:off x="468879" y="4654523"/>
            <a:ext cx="7621244" cy="614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rtlCol="0">
            <a:spAutoFit/>
          </a:bodyPr>
          <a:lstStyle/>
          <a:p>
            <a:pPr marL="171450" indent="-171450">
              <a:spcAft>
                <a:spcPct val="20000"/>
              </a:spcAft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rgbClr val="003865"/>
                </a:solidFill>
                <a:latin typeface="Arial" charset="0"/>
              </a:rPr>
              <a:t>Auch für Achsenbeschriftungen keine Schriftgrößen kleiner 12 </a:t>
            </a:r>
            <a:r>
              <a:rPr lang="de-DE" sz="1600" dirty="0" err="1">
                <a:solidFill>
                  <a:srgbClr val="003865"/>
                </a:solidFill>
                <a:latin typeface="Arial" charset="0"/>
              </a:rPr>
              <a:t>pt</a:t>
            </a:r>
            <a:r>
              <a:rPr lang="de-DE" sz="1600" dirty="0">
                <a:solidFill>
                  <a:srgbClr val="003865"/>
                </a:solidFill>
                <a:latin typeface="Arial" charset="0"/>
              </a:rPr>
              <a:t> wählen</a:t>
            </a:r>
          </a:p>
          <a:p>
            <a:pPr marL="171450" indent="-171450">
              <a:spcAft>
                <a:spcPct val="20000"/>
              </a:spcAft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rgbClr val="003865"/>
                </a:solidFill>
                <a:latin typeface="Arial" charset="0"/>
              </a:rPr>
              <a:t>In Schaltbildern und Grafiken keine unnötig „klotzigen“ Linienstärken verwenden </a:t>
            </a:r>
          </a:p>
        </p:txBody>
      </p:sp>
      <p:sp>
        <p:nvSpPr>
          <p:cNvPr id="3" name="Textfeld 2"/>
          <p:cNvSpPr txBox="1"/>
          <p:nvPr/>
        </p:nvSpPr>
        <p:spPr bwMode="auto">
          <a:xfrm>
            <a:off x="333075" y="915832"/>
            <a:ext cx="7378293" cy="1011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Überschrift (20 </a:t>
            </a:r>
            <a:r>
              <a:rPr lang="de-DE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de-DE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002060"/>
              </a:buClr>
              <a:buFont typeface="Wingdings" panose="05000000000000000000" pitchFamily="2" charset="2"/>
              <a:buChar char="n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Texte möglichst in Schriftgröße 18pt oder 16pt  </a:t>
            </a:r>
          </a:p>
          <a:p>
            <a:pPr marL="342900" indent="-342900">
              <a:spcAft>
                <a:spcPct val="20000"/>
              </a:spcAft>
              <a:buClr>
                <a:srgbClr val="002060"/>
              </a:buClr>
              <a:buFont typeface="Wingdings" panose="05000000000000000000" pitchFamily="2" charset="2"/>
              <a:buChar char="n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Keine Textfelder mit  automatischer Größenanpassung verwenden!  </a:t>
            </a:r>
          </a:p>
        </p:txBody>
      </p:sp>
    </p:spTree>
    <p:extLst>
      <p:ext uri="{BB962C8B-B14F-4D97-AF65-F5344CB8AC3E}">
        <p14:creationId xmlns:p14="http://schemas.microsoft.com/office/powerpoint/2010/main" val="474360999"/>
      </p:ext>
    </p:extLst>
  </p:cSld>
  <p:clrMapOvr>
    <a:masterClrMapping/>
  </p:clrMapOvr>
  <p:transition spd="med"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256204" y="1475288"/>
            <a:ext cx="196850" cy="306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350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20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350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15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350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10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350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5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350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0</a:t>
            </a:r>
            <a:endParaRPr kumimoji="0" lang="de-DE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510204" y="4459788"/>
            <a:ext cx="440531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3900" algn="l"/>
                <a:tab pos="1524000" algn="l"/>
                <a:tab pos="2336800" algn="l"/>
                <a:tab pos="3136900" algn="l"/>
                <a:tab pos="3943350" algn="l"/>
              </a:tabLst>
              <a:defRPr/>
            </a:pPr>
            <a:r>
              <a:rPr kumimoji="0" lang="de-DE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0 	10	 20	 30	 40	50 </a:t>
            </a:r>
            <a:endParaRPr kumimoji="0" lang="de-DE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59591" y="4745538"/>
            <a:ext cx="14319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Wellenlänge 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[µm]</a:t>
            </a:r>
            <a:endParaRPr kumimoji="0" lang="de-DE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 rot="-5400000">
            <a:off x="-67742" y="2881019"/>
            <a:ext cx="34845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Spektrale Strahlungsleistungsdichte</a:t>
            </a:r>
            <a:endParaRPr kumimoji="0" lang="de-DE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3342054" y="1570538"/>
            <a:ext cx="1587" cy="2843212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4153266" y="1570538"/>
            <a:ext cx="1588" cy="2843212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4962891" y="1570538"/>
            <a:ext cx="1588" cy="2843212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5774104" y="1570538"/>
            <a:ext cx="1587" cy="2843212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2541954" y="3704138"/>
            <a:ext cx="4051300" cy="1587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2541954" y="2992938"/>
            <a:ext cx="4051300" cy="1587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2541954" y="2281738"/>
            <a:ext cx="4051300" cy="1587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Freeform 13"/>
          <p:cNvSpPr>
            <a:spLocks/>
          </p:cNvSpPr>
          <p:nvPr/>
        </p:nvSpPr>
        <p:spPr bwMode="auto">
          <a:xfrm>
            <a:off x="2551479" y="3999413"/>
            <a:ext cx="4052887" cy="414337"/>
          </a:xfrm>
          <a:custGeom>
            <a:avLst/>
            <a:gdLst>
              <a:gd name="T0" fmla="*/ 2147483647 w 410"/>
              <a:gd name="T1" fmla="*/ 2147483647 h 42"/>
              <a:gd name="T2" fmla="*/ 2147483647 w 410"/>
              <a:gd name="T3" fmla="*/ 2147483647 h 42"/>
              <a:gd name="T4" fmla="*/ 2147483647 w 410"/>
              <a:gd name="T5" fmla="*/ 2147483647 h 42"/>
              <a:gd name="T6" fmla="*/ 2147483647 w 410"/>
              <a:gd name="T7" fmla="*/ 2147483647 h 42"/>
              <a:gd name="T8" fmla="*/ 2147483647 w 410"/>
              <a:gd name="T9" fmla="*/ 2147483647 h 42"/>
              <a:gd name="T10" fmla="*/ 2147483647 w 410"/>
              <a:gd name="T11" fmla="*/ 2147483647 h 42"/>
              <a:gd name="T12" fmla="*/ 2147483647 w 410"/>
              <a:gd name="T13" fmla="*/ 2147483647 h 42"/>
              <a:gd name="T14" fmla="*/ 2147483647 w 410"/>
              <a:gd name="T15" fmla="*/ 2147483647 h 42"/>
              <a:gd name="T16" fmla="*/ 2147483647 w 410"/>
              <a:gd name="T17" fmla="*/ 2147483647 h 42"/>
              <a:gd name="T18" fmla="*/ 2147483647 w 410"/>
              <a:gd name="T19" fmla="*/ 2147483647 h 42"/>
              <a:gd name="T20" fmla="*/ 2147483647 w 410"/>
              <a:gd name="T21" fmla="*/ 2147483647 h 42"/>
              <a:gd name="T22" fmla="*/ 2147483647 w 410"/>
              <a:gd name="T23" fmla="*/ 2147483647 h 42"/>
              <a:gd name="T24" fmla="*/ 2147483647 w 410"/>
              <a:gd name="T25" fmla="*/ 2147483647 h 42"/>
              <a:gd name="T26" fmla="*/ 2147483647 w 410"/>
              <a:gd name="T27" fmla="*/ 0 h 42"/>
              <a:gd name="T28" fmla="*/ 2147483647 w 410"/>
              <a:gd name="T29" fmla="*/ 0 h 42"/>
              <a:gd name="T30" fmla="*/ 2147483647 w 410"/>
              <a:gd name="T31" fmla="*/ 2147483647 h 42"/>
              <a:gd name="T32" fmla="*/ 2147483647 w 410"/>
              <a:gd name="T33" fmla="*/ 2147483647 h 42"/>
              <a:gd name="T34" fmla="*/ 2147483647 w 410"/>
              <a:gd name="T35" fmla="*/ 2147483647 h 42"/>
              <a:gd name="T36" fmla="*/ 2147483647 w 410"/>
              <a:gd name="T37" fmla="*/ 2147483647 h 42"/>
              <a:gd name="T38" fmla="*/ 2147483647 w 410"/>
              <a:gd name="T39" fmla="*/ 2147483647 h 42"/>
              <a:gd name="T40" fmla="*/ 2147483647 w 410"/>
              <a:gd name="T41" fmla="*/ 2147483647 h 42"/>
              <a:gd name="T42" fmla="*/ 2147483647 w 410"/>
              <a:gd name="T43" fmla="*/ 2147483647 h 42"/>
              <a:gd name="T44" fmla="*/ 2147483647 w 410"/>
              <a:gd name="T45" fmla="*/ 2147483647 h 42"/>
              <a:gd name="T46" fmla="*/ 2147483647 w 410"/>
              <a:gd name="T47" fmla="*/ 2147483647 h 42"/>
              <a:gd name="T48" fmla="*/ 2147483647 w 410"/>
              <a:gd name="T49" fmla="*/ 2147483647 h 42"/>
              <a:gd name="T50" fmla="*/ 2147483647 w 410"/>
              <a:gd name="T51" fmla="*/ 2147483647 h 42"/>
              <a:gd name="T52" fmla="*/ 2147483647 w 410"/>
              <a:gd name="T53" fmla="*/ 2147483647 h 42"/>
              <a:gd name="T54" fmla="*/ 2147483647 w 410"/>
              <a:gd name="T55" fmla="*/ 2147483647 h 42"/>
              <a:gd name="T56" fmla="*/ 2147483647 w 410"/>
              <a:gd name="T57" fmla="*/ 2147483647 h 42"/>
              <a:gd name="T58" fmla="*/ 2147483647 w 410"/>
              <a:gd name="T59" fmla="*/ 2147483647 h 42"/>
              <a:gd name="T60" fmla="*/ 2147483647 w 410"/>
              <a:gd name="T61" fmla="*/ 2147483647 h 42"/>
              <a:gd name="T62" fmla="*/ 2147483647 w 410"/>
              <a:gd name="T63" fmla="*/ 2147483647 h 42"/>
              <a:gd name="T64" fmla="*/ 2147483647 w 410"/>
              <a:gd name="T65" fmla="*/ 2147483647 h 42"/>
              <a:gd name="T66" fmla="*/ 2147483647 w 410"/>
              <a:gd name="T67" fmla="*/ 2147483647 h 42"/>
              <a:gd name="T68" fmla="*/ 2147483647 w 410"/>
              <a:gd name="T69" fmla="*/ 2147483647 h 42"/>
              <a:gd name="T70" fmla="*/ 2147483647 w 410"/>
              <a:gd name="T71" fmla="*/ 2147483647 h 42"/>
              <a:gd name="T72" fmla="*/ 2147483647 w 410"/>
              <a:gd name="T73" fmla="*/ 2147483647 h 42"/>
              <a:gd name="T74" fmla="*/ 2147483647 w 410"/>
              <a:gd name="T75" fmla="*/ 2147483647 h 42"/>
              <a:gd name="T76" fmla="*/ 2147483647 w 410"/>
              <a:gd name="T77" fmla="*/ 2147483647 h 42"/>
              <a:gd name="T78" fmla="*/ 2147483647 w 410"/>
              <a:gd name="T79" fmla="*/ 2147483647 h 42"/>
              <a:gd name="T80" fmla="*/ 2147483647 w 410"/>
              <a:gd name="T81" fmla="*/ 2147483647 h 42"/>
              <a:gd name="T82" fmla="*/ 2147483647 w 410"/>
              <a:gd name="T83" fmla="*/ 2147483647 h 42"/>
              <a:gd name="T84" fmla="*/ 2147483647 w 410"/>
              <a:gd name="T85" fmla="*/ 2147483647 h 42"/>
              <a:gd name="T86" fmla="*/ 2147483647 w 410"/>
              <a:gd name="T87" fmla="*/ 2147483647 h 42"/>
              <a:gd name="T88" fmla="*/ 2147483647 w 410"/>
              <a:gd name="T89" fmla="*/ 2147483647 h 42"/>
              <a:gd name="T90" fmla="*/ 2147483647 w 410"/>
              <a:gd name="T91" fmla="*/ 2147483647 h 42"/>
              <a:gd name="T92" fmla="*/ 2147483647 w 410"/>
              <a:gd name="T93" fmla="*/ 2147483647 h 42"/>
              <a:gd name="T94" fmla="*/ 2147483647 w 410"/>
              <a:gd name="T95" fmla="*/ 2147483647 h 42"/>
              <a:gd name="T96" fmla="*/ 2147483647 w 410"/>
              <a:gd name="T97" fmla="*/ 2147483647 h 42"/>
              <a:gd name="T98" fmla="*/ 2147483647 w 410"/>
              <a:gd name="T99" fmla="*/ 2147483647 h 42"/>
              <a:gd name="T100" fmla="*/ 2147483647 w 410"/>
              <a:gd name="T101" fmla="*/ 2147483647 h 42"/>
              <a:gd name="T102" fmla="*/ 2147483647 w 410"/>
              <a:gd name="T103" fmla="*/ 2147483647 h 42"/>
              <a:gd name="T104" fmla="*/ 2147483647 w 410"/>
              <a:gd name="T105" fmla="*/ 2147483647 h 42"/>
              <a:gd name="T106" fmla="*/ 2147483647 w 410"/>
              <a:gd name="T107" fmla="*/ 2147483647 h 42"/>
              <a:gd name="T108" fmla="*/ 2147483647 w 410"/>
              <a:gd name="T109" fmla="*/ 2147483647 h 42"/>
              <a:gd name="T110" fmla="*/ 2147483647 w 410"/>
              <a:gd name="T111" fmla="*/ 2147483647 h 42"/>
              <a:gd name="T112" fmla="*/ 2147483647 w 410"/>
              <a:gd name="T113" fmla="*/ 2147483647 h 42"/>
              <a:gd name="T114" fmla="*/ 2147483647 w 410"/>
              <a:gd name="T115" fmla="*/ 2147483647 h 42"/>
              <a:gd name="T116" fmla="*/ 2147483647 w 410"/>
              <a:gd name="T117" fmla="*/ 2147483647 h 42"/>
              <a:gd name="T118" fmla="*/ 2147483647 w 410"/>
              <a:gd name="T119" fmla="*/ 2147483647 h 4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410" h="42">
                <a:moveTo>
                  <a:pt x="0" y="42"/>
                </a:moveTo>
                <a:lnTo>
                  <a:pt x="1" y="42"/>
                </a:lnTo>
                <a:lnTo>
                  <a:pt x="2" y="42"/>
                </a:lnTo>
                <a:lnTo>
                  <a:pt x="3" y="42"/>
                </a:lnTo>
                <a:lnTo>
                  <a:pt x="4" y="42"/>
                </a:lnTo>
                <a:lnTo>
                  <a:pt x="5" y="42"/>
                </a:lnTo>
                <a:lnTo>
                  <a:pt x="6" y="42"/>
                </a:lnTo>
                <a:lnTo>
                  <a:pt x="7" y="42"/>
                </a:lnTo>
                <a:lnTo>
                  <a:pt x="7" y="41"/>
                </a:lnTo>
                <a:lnTo>
                  <a:pt x="8" y="41"/>
                </a:lnTo>
                <a:lnTo>
                  <a:pt x="9" y="41"/>
                </a:lnTo>
                <a:lnTo>
                  <a:pt x="10" y="41"/>
                </a:lnTo>
                <a:lnTo>
                  <a:pt x="11" y="41"/>
                </a:lnTo>
                <a:lnTo>
                  <a:pt x="12" y="41"/>
                </a:lnTo>
                <a:lnTo>
                  <a:pt x="13" y="41"/>
                </a:lnTo>
                <a:lnTo>
                  <a:pt x="14" y="41"/>
                </a:lnTo>
                <a:lnTo>
                  <a:pt x="15" y="41"/>
                </a:lnTo>
                <a:lnTo>
                  <a:pt x="16" y="41"/>
                </a:lnTo>
                <a:lnTo>
                  <a:pt x="17" y="41"/>
                </a:lnTo>
                <a:lnTo>
                  <a:pt x="18" y="41"/>
                </a:lnTo>
                <a:lnTo>
                  <a:pt x="19" y="41"/>
                </a:lnTo>
                <a:lnTo>
                  <a:pt x="20" y="41"/>
                </a:lnTo>
                <a:lnTo>
                  <a:pt x="21" y="41"/>
                </a:lnTo>
                <a:lnTo>
                  <a:pt x="22" y="41"/>
                </a:lnTo>
                <a:lnTo>
                  <a:pt x="23" y="41"/>
                </a:lnTo>
                <a:lnTo>
                  <a:pt x="24" y="41"/>
                </a:lnTo>
                <a:lnTo>
                  <a:pt x="25" y="41"/>
                </a:lnTo>
                <a:lnTo>
                  <a:pt x="26" y="41"/>
                </a:lnTo>
                <a:lnTo>
                  <a:pt x="27" y="41"/>
                </a:lnTo>
                <a:lnTo>
                  <a:pt x="28" y="41"/>
                </a:lnTo>
                <a:lnTo>
                  <a:pt x="28" y="40"/>
                </a:lnTo>
                <a:lnTo>
                  <a:pt x="29" y="40"/>
                </a:lnTo>
                <a:lnTo>
                  <a:pt x="30" y="40"/>
                </a:lnTo>
                <a:lnTo>
                  <a:pt x="31" y="40"/>
                </a:lnTo>
                <a:lnTo>
                  <a:pt x="31" y="39"/>
                </a:lnTo>
                <a:lnTo>
                  <a:pt x="32" y="39"/>
                </a:lnTo>
                <a:lnTo>
                  <a:pt x="33" y="39"/>
                </a:lnTo>
                <a:lnTo>
                  <a:pt x="33" y="38"/>
                </a:lnTo>
                <a:lnTo>
                  <a:pt x="34" y="38"/>
                </a:lnTo>
                <a:lnTo>
                  <a:pt x="34" y="37"/>
                </a:lnTo>
                <a:lnTo>
                  <a:pt x="35" y="37"/>
                </a:lnTo>
                <a:lnTo>
                  <a:pt x="35" y="36"/>
                </a:lnTo>
                <a:lnTo>
                  <a:pt x="36" y="36"/>
                </a:lnTo>
                <a:lnTo>
                  <a:pt x="37" y="35"/>
                </a:lnTo>
                <a:lnTo>
                  <a:pt x="38" y="35"/>
                </a:lnTo>
                <a:lnTo>
                  <a:pt x="38" y="34"/>
                </a:lnTo>
                <a:lnTo>
                  <a:pt x="39" y="33"/>
                </a:lnTo>
                <a:lnTo>
                  <a:pt x="39" y="32"/>
                </a:lnTo>
                <a:lnTo>
                  <a:pt x="40" y="32"/>
                </a:lnTo>
                <a:lnTo>
                  <a:pt x="40" y="31"/>
                </a:lnTo>
                <a:lnTo>
                  <a:pt x="41" y="31"/>
                </a:lnTo>
                <a:lnTo>
                  <a:pt x="41" y="30"/>
                </a:lnTo>
                <a:lnTo>
                  <a:pt x="42" y="30"/>
                </a:lnTo>
                <a:lnTo>
                  <a:pt x="42" y="29"/>
                </a:lnTo>
                <a:lnTo>
                  <a:pt x="43" y="29"/>
                </a:lnTo>
                <a:lnTo>
                  <a:pt x="43" y="28"/>
                </a:lnTo>
                <a:lnTo>
                  <a:pt x="44" y="27"/>
                </a:lnTo>
                <a:lnTo>
                  <a:pt x="44" y="26"/>
                </a:lnTo>
                <a:lnTo>
                  <a:pt x="45" y="26"/>
                </a:lnTo>
                <a:lnTo>
                  <a:pt x="45" y="25"/>
                </a:lnTo>
                <a:lnTo>
                  <a:pt x="46" y="25"/>
                </a:lnTo>
                <a:lnTo>
                  <a:pt x="46" y="24"/>
                </a:lnTo>
                <a:lnTo>
                  <a:pt x="47" y="23"/>
                </a:lnTo>
                <a:lnTo>
                  <a:pt x="47" y="22"/>
                </a:lnTo>
                <a:lnTo>
                  <a:pt x="48" y="22"/>
                </a:lnTo>
                <a:lnTo>
                  <a:pt x="48" y="21"/>
                </a:lnTo>
                <a:lnTo>
                  <a:pt x="49" y="21"/>
                </a:lnTo>
                <a:lnTo>
                  <a:pt x="49" y="20"/>
                </a:lnTo>
                <a:lnTo>
                  <a:pt x="50" y="20"/>
                </a:lnTo>
                <a:lnTo>
                  <a:pt x="50" y="19"/>
                </a:lnTo>
                <a:lnTo>
                  <a:pt x="50" y="18"/>
                </a:lnTo>
                <a:lnTo>
                  <a:pt x="51" y="18"/>
                </a:lnTo>
                <a:lnTo>
                  <a:pt x="51" y="17"/>
                </a:lnTo>
                <a:lnTo>
                  <a:pt x="52" y="17"/>
                </a:lnTo>
                <a:lnTo>
                  <a:pt x="52" y="16"/>
                </a:lnTo>
                <a:lnTo>
                  <a:pt x="53" y="16"/>
                </a:lnTo>
                <a:lnTo>
                  <a:pt x="53" y="15"/>
                </a:lnTo>
                <a:lnTo>
                  <a:pt x="54" y="15"/>
                </a:lnTo>
                <a:lnTo>
                  <a:pt x="54" y="14"/>
                </a:lnTo>
                <a:lnTo>
                  <a:pt x="54" y="13"/>
                </a:lnTo>
                <a:lnTo>
                  <a:pt x="55" y="13"/>
                </a:lnTo>
                <a:lnTo>
                  <a:pt x="55" y="12"/>
                </a:lnTo>
                <a:lnTo>
                  <a:pt x="56" y="12"/>
                </a:lnTo>
                <a:lnTo>
                  <a:pt x="56" y="11"/>
                </a:lnTo>
                <a:lnTo>
                  <a:pt x="57" y="11"/>
                </a:lnTo>
                <a:lnTo>
                  <a:pt x="57" y="10"/>
                </a:lnTo>
                <a:lnTo>
                  <a:pt x="58" y="10"/>
                </a:lnTo>
                <a:lnTo>
                  <a:pt x="58" y="9"/>
                </a:lnTo>
                <a:lnTo>
                  <a:pt x="59" y="9"/>
                </a:lnTo>
                <a:lnTo>
                  <a:pt x="59" y="8"/>
                </a:lnTo>
                <a:lnTo>
                  <a:pt x="60" y="8"/>
                </a:lnTo>
                <a:lnTo>
                  <a:pt x="60" y="7"/>
                </a:lnTo>
                <a:lnTo>
                  <a:pt x="61" y="7"/>
                </a:lnTo>
                <a:lnTo>
                  <a:pt x="61" y="6"/>
                </a:lnTo>
                <a:lnTo>
                  <a:pt x="62" y="6"/>
                </a:lnTo>
                <a:lnTo>
                  <a:pt x="63" y="6"/>
                </a:lnTo>
                <a:lnTo>
                  <a:pt x="63" y="5"/>
                </a:lnTo>
                <a:lnTo>
                  <a:pt x="64" y="5"/>
                </a:lnTo>
                <a:lnTo>
                  <a:pt x="64" y="4"/>
                </a:lnTo>
                <a:lnTo>
                  <a:pt x="65" y="4"/>
                </a:lnTo>
                <a:lnTo>
                  <a:pt x="66" y="4"/>
                </a:lnTo>
                <a:lnTo>
                  <a:pt x="66" y="3"/>
                </a:lnTo>
                <a:lnTo>
                  <a:pt x="67" y="3"/>
                </a:lnTo>
                <a:lnTo>
                  <a:pt x="67" y="2"/>
                </a:lnTo>
                <a:lnTo>
                  <a:pt x="68" y="2"/>
                </a:lnTo>
                <a:lnTo>
                  <a:pt x="69" y="2"/>
                </a:lnTo>
                <a:lnTo>
                  <a:pt x="70" y="2"/>
                </a:lnTo>
                <a:lnTo>
                  <a:pt x="70" y="1"/>
                </a:lnTo>
                <a:lnTo>
                  <a:pt x="71" y="1"/>
                </a:lnTo>
                <a:lnTo>
                  <a:pt x="72" y="1"/>
                </a:lnTo>
                <a:lnTo>
                  <a:pt x="73" y="1"/>
                </a:lnTo>
                <a:lnTo>
                  <a:pt x="73" y="0"/>
                </a:lnTo>
                <a:lnTo>
                  <a:pt x="74" y="0"/>
                </a:lnTo>
                <a:lnTo>
                  <a:pt x="75" y="0"/>
                </a:lnTo>
                <a:lnTo>
                  <a:pt x="76" y="0"/>
                </a:lnTo>
                <a:lnTo>
                  <a:pt x="77" y="0"/>
                </a:lnTo>
                <a:lnTo>
                  <a:pt x="78" y="0"/>
                </a:lnTo>
                <a:lnTo>
                  <a:pt x="79" y="0"/>
                </a:lnTo>
                <a:lnTo>
                  <a:pt x="80" y="0"/>
                </a:lnTo>
                <a:lnTo>
                  <a:pt x="81" y="0"/>
                </a:lnTo>
                <a:lnTo>
                  <a:pt x="82" y="0"/>
                </a:lnTo>
                <a:lnTo>
                  <a:pt x="83" y="0"/>
                </a:lnTo>
                <a:lnTo>
                  <a:pt x="84" y="0"/>
                </a:lnTo>
                <a:lnTo>
                  <a:pt x="85" y="0"/>
                </a:lnTo>
                <a:lnTo>
                  <a:pt x="86" y="0"/>
                </a:lnTo>
                <a:lnTo>
                  <a:pt x="87" y="0"/>
                </a:lnTo>
                <a:lnTo>
                  <a:pt x="88" y="0"/>
                </a:lnTo>
                <a:lnTo>
                  <a:pt x="88" y="1"/>
                </a:lnTo>
                <a:lnTo>
                  <a:pt x="89" y="1"/>
                </a:lnTo>
                <a:lnTo>
                  <a:pt x="90" y="1"/>
                </a:lnTo>
                <a:lnTo>
                  <a:pt x="91" y="1"/>
                </a:lnTo>
                <a:lnTo>
                  <a:pt x="92" y="1"/>
                </a:lnTo>
                <a:lnTo>
                  <a:pt x="92" y="2"/>
                </a:lnTo>
                <a:lnTo>
                  <a:pt x="93" y="2"/>
                </a:lnTo>
                <a:lnTo>
                  <a:pt x="94" y="2"/>
                </a:lnTo>
                <a:lnTo>
                  <a:pt x="95" y="2"/>
                </a:lnTo>
                <a:lnTo>
                  <a:pt x="96" y="2"/>
                </a:lnTo>
                <a:lnTo>
                  <a:pt x="96" y="3"/>
                </a:lnTo>
                <a:lnTo>
                  <a:pt x="97" y="3"/>
                </a:lnTo>
                <a:lnTo>
                  <a:pt x="98" y="3"/>
                </a:lnTo>
                <a:lnTo>
                  <a:pt x="99" y="3"/>
                </a:lnTo>
                <a:lnTo>
                  <a:pt x="99" y="4"/>
                </a:lnTo>
                <a:lnTo>
                  <a:pt x="100" y="4"/>
                </a:lnTo>
                <a:lnTo>
                  <a:pt x="101" y="4"/>
                </a:lnTo>
                <a:lnTo>
                  <a:pt x="102" y="5"/>
                </a:lnTo>
                <a:lnTo>
                  <a:pt x="103" y="5"/>
                </a:lnTo>
                <a:lnTo>
                  <a:pt x="104" y="5"/>
                </a:lnTo>
                <a:lnTo>
                  <a:pt x="104" y="6"/>
                </a:lnTo>
                <a:lnTo>
                  <a:pt x="105" y="6"/>
                </a:lnTo>
                <a:lnTo>
                  <a:pt x="106" y="6"/>
                </a:lnTo>
                <a:lnTo>
                  <a:pt x="107" y="6"/>
                </a:lnTo>
                <a:lnTo>
                  <a:pt x="107" y="7"/>
                </a:lnTo>
                <a:lnTo>
                  <a:pt x="108" y="7"/>
                </a:lnTo>
                <a:lnTo>
                  <a:pt x="109" y="7"/>
                </a:lnTo>
                <a:lnTo>
                  <a:pt x="109" y="8"/>
                </a:lnTo>
                <a:lnTo>
                  <a:pt x="110" y="8"/>
                </a:lnTo>
                <a:lnTo>
                  <a:pt x="111" y="8"/>
                </a:lnTo>
                <a:lnTo>
                  <a:pt x="112" y="8"/>
                </a:lnTo>
                <a:lnTo>
                  <a:pt x="112" y="9"/>
                </a:lnTo>
                <a:lnTo>
                  <a:pt x="113" y="9"/>
                </a:lnTo>
                <a:lnTo>
                  <a:pt x="114" y="9"/>
                </a:lnTo>
                <a:lnTo>
                  <a:pt x="114" y="10"/>
                </a:lnTo>
                <a:lnTo>
                  <a:pt x="115" y="10"/>
                </a:lnTo>
                <a:lnTo>
                  <a:pt x="116" y="10"/>
                </a:lnTo>
                <a:lnTo>
                  <a:pt x="117" y="10"/>
                </a:lnTo>
                <a:lnTo>
                  <a:pt x="117" y="11"/>
                </a:lnTo>
                <a:lnTo>
                  <a:pt x="118" y="11"/>
                </a:lnTo>
                <a:lnTo>
                  <a:pt x="119" y="11"/>
                </a:lnTo>
                <a:lnTo>
                  <a:pt x="120" y="12"/>
                </a:lnTo>
                <a:lnTo>
                  <a:pt x="121" y="12"/>
                </a:lnTo>
                <a:lnTo>
                  <a:pt x="122" y="12"/>
                </a:lnTo>
                <a:lnTo>
                  <a:pt x="122" y="13"/>
                </a:lnTo>
                <a:lnTo>
                  <a:pt x="123" y="13"/>
                </a:lnTo>
                <a:lnTo>
                  <a:pt x="124" y="13"/>
                </a:lnTo>
                <a:lnTo>
                  <a:pt x="125" y="13"/>
                </a:lnTo>
                <a:lnTo>
                  <a:pt x="125" y="14"/>
                </a:lnTo>
                <a:lnTo>
                  <a:pt x="126" y="14"/>
                </a:lnTo>
                <a:lnTo>
                  <a:pt x="127" y="14"/>
                </a:lnTo>
                <a:lnTo>
                  <a:pt x="127" y="15"/>
                </a:lnTo>
                <a:lnTo>
                  <a:pt x="128" y="15"/>
                </a:lnTo>
                <a:lnTo>
                  <a:pt x="129" y="15"/>
                </a:lnTo>
                <a:lnTo>
                  <a:pt x="130" y="15"/>
                </a:lnTo>
                <a:lnTo>
                  <a:pt x="130" y="16"/>
                </a:lnTo>
                <a:lnTo>
                  <a:pt x="131" y="16"/>
                </a:lnTo>
                <a:lnTo>
                  <a:pt x="132" y="16"/>
                </a:lnTo>
                <a:lnTo>
                  <a:pt x="133" y="16"/>
                </a:lnTo>
                <a:lnTo>
                  <a:pt x="133" y="17"/>
                </a:lnTo>
                <a:lnTo>
                  <a:pt x="134" y="17"/>
                </a:lnTo>
                <a:lnTo>
                  <a:pt x="135" y="17"/>
                </a:lnTo>
                <a:lnTo>
                  <a:pt x="136" y="17"/>
                </a:lnTo>
                <a:lnTo>
                  <a:pt x="136" y="18"/>
                </a:lnTo>
                <a:lnTo>
                  <a:pt x="137" y="18"/>
                </a:lnTo>
                <a:lnTo>
                  <a:pt x="138" y="18"/>
                </a:lnTo>
                <a:lnTo>
                  <a:pt x="139" y="18"/>
                </a:lnTo>
                <a:lnTo>
                  <a:pt x="139" y="19"/>
                </a:lnTo>
                <a:lnTo>
                  <a:pt x="140" y="19"/>
                </a:lnTo>
                <a:lnTo>
                  <a:pt x="141" y="19"/>
                </a:lnTo>
                <a:lnTo>
                  <a:pt x="142" y="19"/>
                </a:lnTo>
                <a:lnTo>
                  <a:pt x="142" y="20"/>
                </a:lnTo>
                <a:lnTo>
                  <a:pt x="143" y="20"/>
                </a:lnTo>
                <a:lnTo>
                  <a:pt x="144" y="20"/>
                </a:lnTo>
                <a:lnTo>
                  <a:pt x="145" y="20"/>
                </a:lnTo>
                <a:lnTo>
                  <a:pt x="145" y="21"/>
                </a:lnTo>
                <a:lnTo>
                  <a:pt x="146" y="21"/>
                </a:lnTo>
                <a:lnTo>
                  <a:pt x="147" y="21"/>
                </a:lnTo>
                <a:lnTo>
                  <a:pt x="148" y="21"/>
                </a:lnTo>
                <a:lnTo>
                  <a:pt x="149" y="21"/>
                </a:lnTo>
                <a:lnTo>
                  <a:pt x="149" y="22"/>
                </a:lnTo>
                <a:lnTo>
                  <a:pt x="150" y="22"/>
                </a:lnTo>
                <a:lnTo>
                  <a:pt x="151" y="22"/>
                </a:lnTo>
                <a:lnTo>
                  <a:pt x="152" y="22"/>
                </a:lnTo>
                <a:lnTo>
                  <a:pt x="152" y="23"/>
                </a:lnTo>
                <a:lnTo>
                  <a:pt x="153" y="23"/>
                </a:lnTo>
                <a:lnTo>
                  <a:pt x="154" y="23"/>
                </a:lnTo>
                <a:lnTo>
                  <a:pt x="155" y="23"/>
                </a:lnTo>
                <a:lnTo>
                  <a:pt x="156" y="23"/>
                </a:lnTo>
                <a:lnTo>
                  <a:pt x="156" y="24"/>
                </a:lnTo>
                <a:lnTo>
                  <a:pt x="157" y="24"/>
                </a:lnTo>
                <a:lnTo>
                  <a:pt x="158" y="24"/>
                </a:lnTo>
                <a:lnTo>
                  <a:pt x="159" y="24"/>
                </a:lnTo>
                <a:lnTo>
                  <a:pt x="160" y="24"/>
                </a:lnTo>
                <a:lnTo>
                  <a:pt x="160" y="25"/>
                </a:lnTo>
                <a:lnTo>
                  <a:pt x="161" y="25"/>
                </a:lnTo>
                <a:lnTo>
                  <a:pt x="162" y="25"/>
                </a:lnTo>
                <a:lnTo>
                  <a:pt x="163" y="25"/>
                </a:lnTo>
                <a:lnTo>
                  <a:pt x="164" y="25"/>
                </a:lnTo>
                <a:lnTo>
                  <a:pt x="164" y="26"/>
                </a:lnTo>
                <a:lnTo>
                  <a:pt x="165" y="26"/>
                </a:lnTo>
                <a:lnTo>
                  <a:pt x="166" y="26"/>
                </a:lnTo>
                <a:lnTo>
                  <a:pt x="167" y="26"/>
                </a:lnTo>
                <a:lnTo>
                  <a:pt x="168" y="26"/>
                </a:lnTo>
                <a:lnTo>
                  <a:pt x="169" y="26"/>
                </a:lnTo>
                <a:lnTo>
                  <a:pt x="169" y="27"/>
                </a:lnTo>
                <a:lnTo>
                  <a:pt x="170" y="27"/>
                </a:lnTo>
                <a:lnTo>
                  <a:pt x="171" y="27"/>
                </a:lnTo>
                <a:lnTo>
                  <a:pt x="172" y="27"/>
                </a:lnTo>
                <a:lnTo>
                  <a:pt x="173" y="27"/>
                </a:lnTo>
                <a:lnTo>
                  <a:pt x="174" y="27"/>
                </a:lnTo>
                <a:lnTo>
                  <a:pt x="174" y="28"/>
                </a:lnTo>
                <a:lnTo>
                  <a:pt x="175" y="28"/>
                </a:lnTo>
                <a:lnTo>
                  <a:pt x="176" y="28"/>
                </a:lnTo>
                <a:lnTo>
                  <a:pt x="177" y="28"/>
                </a:lnTo>
                <a:lnTo>
                  <a:pt x="178" y="28"/>
                </a:lnTo>
                <a:lnTo>
                  <a:pt x="179" y="28"/>
                </a:lnTo>
                <a:lnTo>
                  <a:pt x="179" y="29"/>
                </a:lnTo>
                <a:lnTo>
                  <a:pt x="180" y="29"/>
                </a:lnTo>
                <a:lnTo>
                  <a:pt x="181" y="29"/>
                </a:lnTo>
                <a:lnTo>
                  <a:pt x="182" y="29"/>
                </a:lnTo>
                <a:lnTo>
                  <a:pt x="183" y="29"/>
                </a:lnTo>
                <a:lnTo>
                  <a:pt x="184" y="29"/>
                </a:lnTo>
                <a:lnTo>
                  <a:pt x="185" y="29"/>
                </a:lnTo>
                <a:lnTo>
                  <a:pt x="185" y="30"/>
                </a:lnTo>
                <a:lnTo>
                  <a:pt x="186" y="30"/>
                </a:lnTo>
                <a:lnTo>
                  <a:pt x="187" y="30"/>
                </a:lnTo>
                <a:lnTo>
                  <a:pt x="188" y="30"/>
                </a:lnTo>
                <a:lnTo>
                  <a:pt x="189" y="30"/>
                </a:lnTo>
                <a:lnTo>
                  <a:pt x="190" y="30"/>
                </a:lnTo>
                <a:lnTo>
                  <a:pt x="191" y="30"/>
                </a:lnTo>
                <a:lnTo>
                  <a:pt x="191" y="31"/>
                </a:lnTo>
                <a:lnTo>
                  <a:pt x="192" y="31"/>
                </a:lnTo>
                <a:lnTo>
                  <a:pt x="193" y="31"/>
                </a:lnTo>
                <a:lnTo>
                  <a:pt x="194" y="31"/>
                </a:lnTo>
                <a:lnTo>
                  <a:pt x="195" y="31"/>
                </a:lnTo>
                <a:lnTo>
                  <a:pt x="196" y="31"/>
                </a:lnTo>
                <a:lnTo>
                  <a:pt x="197" y="31"/>
                </a:lnTo>
                <a:lnTo>
                  <a:pt x="198" y="31"/>
                </a:lnTo>
                <a:lnTo>
                  <a:pt x="198" y="32"/>
                </a:lnTo>
                <a:lnTo>
                  <a:pt x="199" y="32"/>
                </a:lnTo>
                <a:lnTo>
                  <a:pt x="200" y="32"/>
                </a:lnTo>
                <a:lnTo>
                  <a:pt x="201" y="32"/>
                </a:lnTo>
                <a:lnTo>
                  <a:pt x="202" y="32"/>
                </a:lnTo>
                <a:lnTo>
                  <a:pt x="203" y="32"/>
                </a:lnTo>
                <a:lnTo>
                  <a:pt x="204" y="32"/>
                </a:lnTo>
                <a:lnTo>
                  <a:pt x="205" y="32"/>
                </a:lnTo>
                <a:lnTo>
                  <a:pt x="206" y="32"/>
                </a:lnTo>
                <a:lnTo>
                  <a:pt x="206" y="33"/>
                </a:lnTo>
                <a:lnTo>
                  <a:pt x="207" y="33"/>
                </a:lnTo>
                <a:lnTo>
                  <a:pt x="208" y="33"/>
                </a:lnTo>
                <a:lnTo>
                  <a:pt x="209" y="33"/>
                </a:lnTo>
                <a:lnTo>
                  <a:pt x="210" y="33"/>
                </a:lnTo>
                <a:lnTo>
                  <a:pt x="211" y="33"/>
                </a:lnTo>
                <a:lnTo>
                  <a:pt x="212" y="33"/>
                </a:lnTo>
                <a:lnTo>
                  <a:pt x="213" y="33"/>
                </a:lnTo>
                <a:lnTo>
                  <a:pt x="214" y="33"/>
                </a:lnTo>
                <a:lnTo>
                  <a:pt x="215" y="33"/>
                </a:lnTo>
                <a:lnTo>
                  <a:pt x="215" y="34"/>
                </a:lnTo>
                <a:lnTo>
                  <a:pt x="216" y="34"/>
                </a:lnTo>
                <a:lnTo>
                  <a:pt x="217" y="34"/>
                </a:lnTo>
                <a:lnTo>
                  <a:pt x="218" y="34"/>
                </a:lnTo>
                <a:lnTo>
                  <a:pt x="219" y="34"/>
                </a:lnTo>
                <a:lnTo>
                  <a:pt x="220" y="34"/>
                </a:lnTo>
                <a:lnTo>
                  <a:pt x="221" y="34"/>
                </a:lnTo>
                <a:lnTo>
                  <a:pt x="222" y="34"/>
                </a:lnTo>
                <a:lnTo>
                  <a:pt x="223" y="34"/>
                </a:lnTo>
                <a:lnTo>
                  <a:pt x="224" y="34"/>
                </a:lnTo>
                <a:lnTo>
                  <a:pt x="225" y="34"/>
                </a:lnTo>
                <a:lnTo>
                  <a:pt x="226" y="35"/>
                </a:lnTo>
                <a:lnTo>
                  <a:pt x="227" y="35"/>
                </a:lnTo>
                <a:lnTo>
                  <a:pt x="228" y="35"/>
                </a:lnTo>
                <a:lnTo>
                  <a:pt x="229" y="35"/>
                </a:lnTo>
                <a:lnTo>
                  <a:pt x="230" y="35"/>
                </a:lnTo>
                <a:lnTo>
                  <a:pt x="231" y="35"/>
                </a:lnTo>
                <a:lnTo>
                  <a:pt x="232" y="35"/>
                </a:lnTo>
                <a:lnTo>
                  <a:pt x="233" y="35"/>
                </a:lnTo>
                <a:lnTo>
                  <a:pt x="234" y="35"/>
                </a:lnTo>
                <a:lnTo>
                  <a:pt x="235" y="35"/>
                </a:lnTo>
                <a:lnTo>
                  <a:pt x="236" y="35"/>
                </a:lnTo>
                <a:lnTo>
                  <a:pt x="237" y="35"/>
                </a:lnTo>
                <a:lnTo>
                  <a:pt x="238" y="35"/>
                </a:lnTo>
                <a:lnTo>
                  <a:pt x="238" y="36"/>
                </a:lnTo>
                <a:lnTo>
                  <a:pt x="239" y="36"/>
                </a:lnTo>
                <a:lnTo>
                  <a:pt x="240" y="36"/>
                </a:lnTo>
                <a:lnTo>
                  <a:pt x="241" y="36"/>
                </a:lnTo>
                <a:lnTo>
                  <a:pt x="242" y="36"/>
                </a:lnTo>
                <a:lnTo>
                  <a:pt x="243" y="36"/>
                </a:lnTo>
                <a:lnTo>
                  <a:pt x="244" y="36"/>
                </a:lnTo>
                <a:lnTo>
                  <a:pt x="245" y="36"/>
                </a:lnTo>
                <a:lnTo>
                  <a:pt x="246" y="36"/>
                </a:lnTo>
                <a:lnTo>
                  <a:pt x="247" y="36"/>
                </a:lnTo>
                <a:lnTo>
                  <a:pt x="248" y="36"/>
                </a:lnTo>
                <a:lnTo>
                  <a:pt x="249" y="36"/>
                </a:lnTo>
                <a:lnTo>
                  <a:pt x="250" y="36"/>
                </a:lnTo>
                <a:lnTo>
                  <a:pt x="251" y="36"/>
                </a:lnTo>
                <a:lnTo>
                  <a:pt x="252" y="36"/>
                </a:lnTo>
                <a:lnTo>
                  <a:pt x="253" y="36"/>
                </a:lnTo>
                <a:lnTo>
                  <a:pt x="253" y="37"/>
                </a:lnTo>
                <a:lnTo>
                  <a:pt x="254" y="37"/>
                </a:lnTo>
                <a:lnTo>
                  <a:pt x="255" y="37"/>
                </a:lnTo>
                <a:lnTo>
                  <a:pt x="256" y="37"/>
                </a:lnTo>
                <a:lnTo>
                  <a:pt x="257" y="37"/>
                </a:lnTo>
                <a:lnTo>
                  <a:pt x="258" y="37"/>
                </a:lnTo>
                <a:lnTo>
                  <a:pt x="259" y="37"/>
                </a:lnTo>
                <a:lnTo>
                  <a:pt x="260" y="37"/>
                </a:lnTo>
                <a:lnTo>
                  <a:pt x="261" y="37"/>
                </a:lnTo>
                <a:lnTo>
                  <a:pt x="262" y="37"/>
                </a:lnTo>
                <a:lnTo>
                  <a:pt x="263" y="37"/>
                </a:lnTo>
                <a:lnTo>
                  <a:pt x="264" y="37"/>
                </a:lnTo>
                <a:lnTo>
                  <a:pt x="265" y="37"/>
                </a:lnTo>
                <a:lnTo>
                  <a:pt x="266" y="37"/>
                </a:lnTo>
                <a:lnTo>
                  <a:pt x="267" y="37"/>
                </a:lnTo>
                <a:lnTo>
                  <a:pt x="268" y="37"/>
                </a:lnTo>
                <a:lnTo>
                  <a:pt x="269" y="37"/>
                </a:lnTo>
                <a:lnTo>
                  <a:pt x="270" y="37"/>
                </a:lnTo>
                <a:lnTo>
                  <a:pt x="271" y="37"/>
                </a:lnTo>
                <a:lnTo>
                  <a:pt x="272" y="37"/>
                </a:lnTo>
                <a:lnTo>
                  <a:pt x="272" y="38"/>
                </a:lnTo>
                <a:lnTo>
                  <a:pt x="273" y="38"/>
                </a:lnTo>
                <a:lnTo>
                  <a:pt x="274" y="38"/>
                </a:lnTo>
                <a:lnTo>
                  <a:pt x="275" y="38"/>
                </a:lnTo>
                <a:lnTo>
                  <a:pt x="276" y="38"/>
                </a:lnTo>
                <a:lnTo>
                  <a:pt x="277" y="38"/>
                </a:lnTo>
                <a:lnTo>
                  <a:pt x="278" y="38"/>
                </a:lnTo>
                <a:lnTo>
                  <a:pt x="279" y="38"/>
                </a:lnTo>
                <a:lnTo>
                  <a:pt x="280" y="38"/>
                </a:lnTo>
                <a:lnTo>
                  <a:pt x="281" y="38"/>
                </a:lnTo>
                <a:lnTo>
                  <a:pt x="282" y="38"/>
                </a:lnTo>
                <a:lnTo>
                  <a:pt x="283" y="38"/>
                </a:lnTo>
                <a:lnTo>
                  <a:pt x="284" y="38"/>
                </a:lnTo>
                <a:lnTo>
                  <a:pt x="285" y="38"/>
                </a:lnTo>
                <a:lnTo>
                  <a:pt x="286" y="38"/>
                </a:lnTo>
                <a:lnTo>
                  <a:pt x="287" y="38"/>
                </a:lnTo>
                <a:lnTo>
                  <a:pt x="288" y="38"/>
                </a:lnTo>
                <a:lnTo>
                  <a:pt x="289" y="38"/>
                </a:lnTo>
                <a:lnTo>
                  <a:pt x="290" y="38"/>
                </a:lnTo>
                <a:lnTo>
                  <a:pt x="291" y="38"/>
                </a:lnTo>
                <a:lnTo>
                  <a:pt x="292" y="38"/>
                </a:lnTo>
                <a:lnTo>
                  <a:pt x="293" y="38"/>
                </a:lnTo>
                <a:lnTo>
                  <a:pt x="294" y="38"/>
                </a:lnTo>
                <a:lnTo>
                  <a:pt x="295" y="38"/>
                </a:lnTo>
                <a:lnTo>
                  <a:pt x="296" y="38"/>
                </a:lnTo>
                <a:lnTo>
                  <a:pt x="297" y="38"/>
                </a:lnTo>
                <a:lnTo>
                  <a:pt x="298" y="38"/>
                </a:lnTo>
                <a:lnTo>
                  <a:pt x="298" y="39"/>
                </a:lnTo>
                <a:lnTo>
                  <a:pt x="299" y="39"/>
                </a:lnTo>
                <a:lnTo>
                  <a:pt x="300" y="39"/>
                </a:lnTo>
                <a:lnTo>
                  <a:pt x="301" y="39"/>
                </a:lnTo>
                <a:lnTo>
                  <a:pt x="302" y="39"/>
                </a:lnTo>
                <a:lnTo>
                  <a:pt x="303" y="39"/>
                </a:lnTo>
                <a:lnTo>
                  <a:pt x="304" y="39"/>
                </a:lnTo>
                <a:lnTo>
                  <a:pt x="305" y="39"/>
                </a:lnTo>
                <a:lnTo>
                  <a:pt x="306" y="39"/>
                </a:lnTo>
                <a:lnTo>
                  <a:pt x="307" y="39"/>
                </a:lnTo>
                <a:lnTo>
                  <a:pt x="308" y="39"/>
                </a:lnTo>
                <a:lnTo>
                  <a:pt x="309" y="39"/>
                </a:lnTo>
                <a:lnTo>
                  <a:pt x="310" y="39"/>
                </a:lnTo>
                <a:lnTo>
                  <a:pt x="311" y="39"/>
                </a:lnTo>
                <a:lnTo>
                  <a:pt x="312" y="39"/>
                </a:lnTo>
                <a:lnTo>
                  <a:pt x="313" y="39"/>
                </a:lnTo>
                <a:lnTo>
                  <a:pt x="314" y="39"/>
                </a:lnTo>
                <a:lnTo>
                  <a:pt x="315" y="39"/>
                </a:lnTo>
                <a:lnTo>
                  <a:pt x="316" y="39"/>
                </a:lnTo>
                <a:lnTo>
                  <a:pt x="317" y="39"/>
                </a:lnTo>
                <a:lnTo>
                  <a:pt x="318" y="39"/>
                </a:lnTo>
                <a:lnTo>
                  <a:pt x="319" y="39"/>
                </a:lnTo>
                <a:lnTo>
                  <a:pt x="320" y="39"/>
                </a:lnTo>
                <a:lnTo>
                  <a:pt x="321" y="39"/>
                </a:lnTo>
                <a:lnTo>
                  <a:pt x="322" y="39"/>
                </a:lnTo>
                <a:lnTo>
                  <a:pt x="323" y="39"/>
                </a:lnTo>
                <a:lnTo>
                  <a:pt x="324" y="39"/>
                </a:lnTo>
                <a:lnTo>
                  <a:pt x="325" y="39"/>
                </a:lnTo>
                <a:lnTo>
                  <a:pt x="326" y="39"/>
                </a:lnTo>
                <a:lnTo>
                  <a:pt x="327" y="39"/>
                </a:lnTo>
                <a:lnTo>
                  <a:pt x="328" y="39"/>
                </a:lnTo>
                <a:lnTo>
                  <a:pt x="329" y="39"/>
                </a:lnTo>
                <a:lnTo>
                  <a:pt x="330" y="39"/>
                </a:lnTo>
                <a:lnTo>
                  <a:pt x="331" y="39"/>
                </a:lnTo>
                <a:lnTo>
                  <a:pt x="332" y="39"/>
                </a:lnTo>
                <a:lnTo>
                  <a:pt x="333" y="39"/>
                </a:lnTo>
                <a:lnTo>
                  <a:pt x="334" y="39"/>
                </a:lnTo>
                <a:lnTo>
                  <a:pt x="335" y="39"/>
                </a:lnTo>
                <a:lnTo>
                  <a:pt x="336" y="39"/>
                </a:lnTo>
                <a:lnTo>
                  <a:pt x="337" y="39"/>
                </a:lnTo>
                <a:lnTo>
                  <a:pt x="338" y="39"/>
                </a:lnTo>
                <a:lnTo>
                  <a:pt x="338" y="40"/>
                </a:lnTo>
                <a:lnTo>
                  <a:pt x="339" y="40"/>
                </a:lnTo>
                <a:lnTo>
                  <a:pt x="340" y="40"/>
                </a:lnTo>
                <a:lnTo>
                  <a:pt x="341" y="40"/>
                </a:lnTo>
                <a:lnTo>
                  <a:pt x="342" y="40"/>
                </a:lnTo>
                <a:lnTo>
                  <a:pt x="343" y="40"/>
                </a:lnTo>
                <a:lnTo>
                  <a:pt x="344" y="40"/>
                </a:lnTo>
                <a:lnTo>
                  <a:pt x="345" y="40"/>
                </a:lnTo>
                <a:lnTo>
                  <a:pt x="346" y="40"/>
                </a:lnTo>
                <a:lnTo>
                  <a:pt x="347" y="40"/>
                </a:lnTo>
                <a:lnTo>
                  <a:pt x="348" y="40"/>
                </a:lnTo>
                <a:lnTo>
                  <a:pt x="349" y="40"/>
                </a:lnTo>
                <a:lnTo>
                  <a:pt x="350" y="40"/>
                </a:lnTo>
                <a:lnTo>
                  <a:pt x="351" y="40"/>
                </a:lnTo>
                <a:lnTo>
                  <a:pt x="352" y="40"/>
                </a:lnTo>
                <a:lnTo>
                  <a:pt x="353" y="40"/>
                </a:lnTo>
                <a:lnTo>
                  <a:pt x="354" y="40"/>
                </a:lnTo>
                <a:lnTo>
                  <a:pt x="355" y="40"/>
                </a:lnTo>
                <a:lnTo>
                  <a:pt x="356" y="40"/>
                </a:lnTo>
                <a:lnTo>
                  <a:pt x="357" y="40"/>
                </a:lnTo>
                <a:lnTo>
                  <a:pt x="358" y="40"/>
                </a:lnTo>
                <a:lnTo>
                  <a:pt x="359" y="40"/>
                </a:lnTo>
                <a:lnTo>
                  <a:pt x="360" y="40"/>
                </a:lnTo>
                <a:lnTo>
                  <a:pt x="361" y="40"/>
                </a:lnTo>
                <a:lnTo>
                  <a:pt x="362" y="40"/>
                </a:lnTo>
                <a:lnTo>
                  <a:pt x="363" y="40"/>
                </a:lnTo>
                <a:lnTo>
                  <a:pt x="364" y="40"/>
                </a:lnTo>
                <a:lnTo>
                  <a:pt x="365" y="40"/>
                </a:lnTo>
                <a:lnTo>
                  <a:pt x="366" y="40"/>
                </a:lnTo>
                <a:lnTo>
                  <a:pt x="367" y="40"/>
                </a:lnTo>
                <a:lnTo>
                  <a:pt x="368" y="40"/>
                </a:lnTo>
                <a:lnTo>
                  <a:pt x="369" y="40"/>
                </a:lnTo>
                <a:lnTo>
                  <a:pt x="370" y="40"/>
                </a:lnTo>
                <a:lnTo>
                  <a:pt x="371" y="40"/>
                </a:lnTo>
                <a:lnTo>
                  <a:pt x="372" y="40"/>
                </a:lnTo>
                <a:lnTo>
                  <a:pt x="373" y="40"/>
                </a:lnTo>
                <a:lnTo>
                  <a:pt x="374" y="40"/>
                </a:lnTo>
                <a:lnTo>
                  <a:pt x="375" y="40"/>
                </a:lnTo>
                <a:lnTo>
                  <a:pt x="376" y="40"/>
                </a:lnTo>
                <a:lnTo>
                  <a:pt x="377" y="40"/>
                </a:lnTo>
                <a:lnTo>
                  <a:pt x="378" y="40"/>
                </a:lnTo>
                <a:lnTo>
                  <a:pt x="379" y="40"/>
                </a:lnTo>
                <a:lnTo>
                  <a:pt x="380" y="40"/>
                </a:lnTo>
                <a:lnTo>
                  <a:pt x="381" y="40"/>
                </a:lnTo>
                <a:lnTo>
                  <a:pt x="382" y="40"/>
                </a:lnTo>
                <a:lnTo>
                  <a:pt x="383" y="40"/>
                </a:lnTo>
                <a:lnTo>
                  <a:pt x="384" y="40"/>
                </a:lnTo>
                <a:lnTo>
                  <a:pt x="385" y="40"/>
                </a:lnTo>
                <a:lnTo>
                  <a:pt x="386" y="40"/>
                </a:lnTo>
                <a:lnTo>
                  <a:pt x="387" y="40"/>
                </a:lnTo>
                <a:lnTo>
                  <a:pt x="388" y="40"/>
                </a:lnTo>
                <a:lnTo>
                  <a:pt x="389" y="40"/>
                </a:lnTo>
                <a:lnTo>
                  <a:pt x="390" y="40"/>
                </a:lnTo>
                <a:lnTo>
                  <a:pt x="391" y="40"/>
                </a:lnTo>
                <a:lnTo>
                  <a:pt x="392" y="40"/>
                </a:lnTo>
                <a:lnTo>
                  <a:pt x="393" y="40"/>
                </a:lnTo>
                <a:lnTo>
                  <a:pt x="394" y="40"/>
                </a:lnTo>
                <a:lnTo>
                  <a:pt x="395" y="40"/>
                </a:lnTo>
                <a:lnTo>
                  <a:pt x="396" y="40"/>
                </a:lnTo>
                <a:lnTo>
                  <a:pt x="397" y="40"/>
                </a:lnTo>
                <a:lnTo>
                  <a:pt x="398" y="40"/>
                </a:lnTo>
                <a:lnTo>
                  <a:pt x="399" y="40"/>
                </a:lnTo>
                <a:lnTo>
                  <a:pt x="400" y="40"/>
                </a:lnTo>
                <a:lnTo>
                  <a:pt x="401" y="40"/>
                </a:lnTo>
                <a:lnTo>
                  <a:pt x="402" y="40"/>
                </a:lnTo>
                <a:lnTo>
                  <a:pt x="403" y="40"/>
                </a:lnTo>
                <a:lnTo>
                  <a:pt x="404" y="40"/>
                </a:lnTo>
                <a:lnTo>
                  <a:pt x="405" y="40"/>
                </a:lnTo>
                <a:lnTo>
                  <a:pt x="406" y="40"/>
                </a:lnTo>
                <a:lnTo>
                  <a:pt x="407" y="40"/>
                </a:lnTo>
                <a:lnTo>
                  <a:pt x="408" y="40"/>
                </a:lnTo>
                <a:lnTo>
                  <a:pt x="409" y="40"/>
                </a:lnTo>
                <a:lnTo>
                  <a:pt x="410" y="40"/>
                </a:lnTo>
              </a:path>
            </a:pathLst>
          </a:custGeom>
          <a:noFill/>
          <a:ln w="15875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" name="Freeform 14"/>
          <p:cNvSpPr>
            <a:spLocks/>
          </p:cNvSpPr>
          <p:nvPr/>
        </p:nvSpPr>
        <p:spPr bwMode="auto">
          <a:xfrm>
            <a:off x="2551479" y="3091363"/>
            <a:ext cx="4052887" cy="1322387"/>
          </a:xfrm>
          <a:custGeom>
            <a:avLst/>
            <a:gdLst>
              <a:gd name="T0" fmla="*/ 2147483647 w 410"/>
              <a:gd name="T1" fmla="*/ 2147483647 h 134"/>
              <a:gd name="T2" fmla="*/ 2147483647 w 410"/>
              <a:gd name="T3" fmla="*/ 2147483647 h 134"/>
              <a:gd name="T4" fmla="*/ 2147483647 w 410"/>
              <a:gd name="T5" fmla="*/ 2147483647 h 134"/>
              <a:gd name="T6" fmla="*/ 2147483647 w 410"/>
              <a:gd name="T7" fmla="*/ 2147483647 h 134"/>
              <a:gd name="T8" fmla="*/ 2147483647 w 410"/>
              <a:gd name="T9" fmla="*/ 2147483647 h 134"/>
              <a:gd name="T10" fmla="*/ 2147483647 w 410"/>
              <a:gd name="T11" fmla="*/ 2147483647 h 134"/>
              <a:gd name="T12" fmla="*/ 2147483647 w 410"/>
              <a:gd name="T13" fmla="*/ 2147483647 h 134"/>
              <a:gd name="T14" fmla="*/ 2147483647 w 410"/>
              <a:gd name="T15" fmla="*/ 2147483647 h 134"/>
              <a:gd name="T16" fmla="*/ 2147483647 w 410"/>
              <a:gd name="T17" fmla="*/ 2147483647 h 134"/>
              <a:gd name="T18" fmla="*/ 2147483647 w 410"/>
              <a:gd name="T19" fmla="*/ 2147483647 h 134"/>
              <a:gd name="T20" fmla="*/ 2147483647 w 410"/>
              <a:gd name="T21" fmla="*/ 2147483647 h 134"/>
              <a:gd name="T22" fmla="*/ 2147483647 w 410"/>
              <a:gd name="T23" fmla="*/ 2147483647 h 134"/>
              <a:gd name="T24" fmla="*/ 2147483647 w 410"/>
              <a:gd name="T25" fmla="*/ 2147483647 h 134"/>
              <a:gd name="T26" fmla="*/ 2147483647 w 410"/>
              <a:gd name="T27" fmla="*/ 2147483647 h 134"/>
              <a:gd name="T28" fmla="*/ 2147483647 w 410"/>
              <a:gd name="T29" fmla="*/ 2147483647 h 134"/>
              <a:gd name="T30" fmla="*/ 2147483647 w 410"/>
              <a:gd name="T31" fmla="*/ 2147483647 h 134"/>
              <a:gd name="T32" fmla="*/ 2147483647 w 410"/>
              <a:gd name="T33" fmla="*/ 0 h 134"/>
              <a:gd name="T34" fmla="*/ 2147483647 w 410"/>
              <a:gd name="T35" fmla="*/ 2147483647 h 134"/>
              <a:gd name="T36" fmla="*/ 2147483647 w 410"/>
              <a:gd name="T37" fmla="*/ 2147483647 h 134"/>
              <a:gd name="T38" fmla="*/ 2147483647 w 410"/>
              <a:gd name="T39" fmla="*/ 2147483647 h 134"/>
              <a:gd name="T40" fmla="*/ 2147483647 w 410"/>
              <a:gd name="T41" fmla="*/ 2147483647 h 134"/>
              <a:gd name="T42" fmla="*/ 2147483647 w 410"/>
              <a:gd name="T43" fmla="*/ 2147483647 h 134"/>
              <a:gd name="T44" fmla="*/ 2147483647 w 410"/>
              <a:gd name="T45" fmla="*/ 2147483647 h 134"/>
              <a:gd name="T46" fmla="*/ 2147483647 w 410"/>
              <a:gd name="T47" fmla="*/ 2147483647 h 134"/>
              <a:gd name="T48" fmla="*/ 2147483647 w 410"/>
              <a:gd name="T49" fmla="*/ 2147483647 h 134"/>
              <a:gd name="T50" fmla="*/ 2147483647 w 410"/>
              <a:gd name="T51" fmla="*/ 2147483647 h 134"/>
              <a:gd name="T52" fmla="*/ 2147483647 w 410"/>
              <a:gd name="T53" fmla="*/ 2147483647 h 134"/>
              <a:gd name="T54" fmla="*/ 2147483647 w 410"/>
              <a:gd name="T55" fmla="*/ 2147483647 h 134"/>
              <a:gd name="T56" fmla="*/ 2147483647 w 410"/>
              <a:gd name="T57" fmla="*/ 2147483647 h 134"/>
              <a:gd name="T58" fmla="*/ 2147483647 w 410"/>
              <a:gd name="T59" fmla="*/ 2147483647 h 134"/>
              <a:gd name="T60" fmla="*/ 2147483647 w 410"/>
              <a:gd name="T61" fmla="*/ 2147483647 h 134"/>
              <a:gd name="T62" fmla="*/ 2147483647 w 410"/>
              <a:gd name="T63" fmla="*/ 2147483647 h 134"/>
              <a:gd name="T64" fmla="*/ 2147483647 w 410"/>
              <a:gd name="T65" fmla="*/ 2147483647 h 134"/>
              <a:gd name="T66" fmla="*/ 2147483647 w 410"/>
              <a:gd name="T67" fmla="*/ 2147483647 h 134"/>
              <a:gd name="T68" fmla="*/ 2147483647 w 410"/>
              <a:gd name="T69" fmla="*/ 2147483647 h 134"/>
              <a:gd name="T70" fmla="*/ 2147483647 w 410"/>
              <a:gd name="T71" fmla="*/ 2147483647 h 134"/>
              <a:gd name="T72" fmla="*/ 2147483647 w 410"/>
              <a:gd name="T73" fmla="*/ 2147483647 h 134"/>
              <a:gd name="T74" fmla="*/ 2147483647 w 410"/>
              <a:gd name="T75" fmla="*/ 2147483647 h 134"/>
              <a:gd name="T76" fmla="*/ 2147483647 w 410"/>
              <a:gd name="T77" fmla="*/ 2147483647 h 134"/>
              <a:gd name="T78" fmla="*/ 2147483647 w 410"/>
              <a:gd name="T79" fmla="*/ 2147483647 h 134"/>
              <a:gd name="T80" fmla="*/ 2147483647 w 410"/>
              <a:gd name="T81" fmla="*/ 2147483647 h 134"/>
              <a:gd name="T82" fmla="*/ 2147483647 w 410"/>
              <a:gd name="T83" fmla="*/ 2147483647 h 134"/>
              <a:gd name="T84" fmla="*/ 2147483647 w 410"/>
              <a:gd name="T85" fmla="*/ 2147483647 h 134"/>
              <a:gd name="T86" fmla="*/ 2147483647 w 410"/>
              <a:gd name="T87" fmla="*/ 2147483647 h 134"/>
              <a:gd name="T88" fmla="*/ 2147483647 w 410"/>
              <a:gd name="T89" fmla="*/ 2147483647 h 134"/>
              <a:gd name="T90" fmla="*/ 2147483647 w 410"/>
              <a:gd name="T91" fmla="*/ 2147483647 h 134"/>
              <a:gd name="T92" fmla="*/ 2147483647 w 410"/>
              <a:gd name="T93" fmla="*/ 2147483647 h 134"/>
              <a:gd name="T94" fmla="*/ 2147483647 w 410"/>
              <a:gd name="T95" fmla="*/ 2147483647 h 134"/>
              <a:gd name="T96" fmla="*/ 2147483647 w 410"/>
              <a:gd name="T97" fmla="*/ 2147483647 h 134"/>
              <a:gd name="T98" fmla="*/ 2147483647 w 410"/>
              <a:gd name="T99" fmla="*/ 2147483647 h 134"/>
              <a:gd name="T100" fmla="*/ 2147483647 w 410"/>
              <a:gd name="T101" fmla="*/ 2147483647 h 134"/>
              <a:gd name="T102" fmla="*/ 2147483647 w 410"/>
              <a:gd name="T103" fmla="*/ 2147483647 h 134"/>
              <a:gd name="T104" fmla="*/ 2147483647 w 410"/>
              <a:gd name="T105" fmla="*/ 2147483647 h 134"/>
              <a:gd name="T106" fmla="*/ 2147483647 w 410"/>
              <a:gd name="T107" fmla="*/ 2147483647 h 134"/>
              <a:gd name="T108" fmla="*/ 2147483647 w 410"/>
              <a:gd name="T109" fmla="*/ 2147483647 h 134"/>
              <a:gd name="T110" fmla="*/ 2147483647 w 410"/>
              <a:gd name="T111" fmla="*/ 2147483647 h 134"/>
              <a:gd name="T112" fmla="*/ 2147483647 w 410"/>
              <a:gd name="T113" fmla="*/ 2147483647 h 134"/>
              <a:gd name="T114" fmla="*/ 2147483647 w 410"/>
              <a:gd name="T115" fmla="*/ 2147483647 h 134"/>
              <a:gd name="T116" fmla="*/ 2147483647 w 410"/>
              <a:gd name="T117" fmla="*/ 2147483647 h 134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410" h="134">
                <a:moveTo>
                  <a:pt x="0" y="134"/>
                </a:moveTo>
                <a:lnTo>
                  <a:pt x="1" y="134"/>
                </a:lnTo>
                <a:lnTo>
                  <a:pt x="2" y="134"/>
                </a:lnTo>
                <a:lnTo>
                  <a:pt x="3" y="134"/>
                </a:lnTo>
                <a:lnTo>
                  <a:pt x="4" y="134"/>
                </a:lnTo>
                <a:lnTo>
                  <a:pt x="5" y="134"/>
                </a:lnTo>
                <a:lnTo>
                  <a:pt x="6" y="133"/>
                </a:lnTo>
                <a:lnTo>
                  <a:pt x="7" y="133"/>
                </a:lnTo>
                <a:lnTo>
                  <a:pt x="8" y="133"/>
                </a:lnTo>
                <a:lnTo>
                  <a:pt x="9" y="133"/>
                </a:lnTo>
                <a:lnTo>
                  <a:pt x="10" y="133"/>
                </a:lnTo>
                <a:lnTo>
                  <a:pt x="11" y="133"/>
                </a:lnTo>
                <a:lnTo>
                  <a:pt x="12" y="133"/>
                </a:lnTo>
                <a:lnTo>
                  <a:pt x="13" y="133"/>
                </a:lnTo>
                <a:lnTo>
                  <a:pt x="14" y="133"/>
                </a:lnTo>
                <a:lnTo>
                  <a:pt x="15" y="133"/>
                </a:lnTo>
                <a:lnTo>
                  <a:pt x="16" y="133"/>
                </a:lnTo>
                <a:lnTo>
                  <a:pt x="17" y="133"/>
                </a:lnTo>
                <a:lnTo>
                  <a:pt x="18" y="133"/>
                </a:lnTo>
                <a:lnTo>
                  <a:pt x="19" y="133"/>
                </a:lnTo>
                <a:lnTo>
                  <a:pt x="20" y="133"/>
                </a:lnTo>
                <a:lnTo>
                  <a:pt x="20" y="132"/>
                </a:lnTo>
                <a:lnTo>
                  <a:pt x="21" y="132"/>
                </a:lnTo>
                <a:lnTo>
                  <a:pt x="21" y="131"/>
                </a:lnTo>
                <a:lnTo>
                  <a:pt x="22" y="131"/>
                </a:lnTo>
                <a:lnTo>
                  <a:pt x="22" y="130"/>
                </a:lnTo>
                <a:lnTo>
                  <a:pt x="23" y="130"/>
                </a:lnTo>
                <a:lnTo>
                  <a:pt x="23" y="129"/>
                </a:lnTo>
                <a:lnTo>
                  <a:pt x="24" y="129"/>
                </a:lnTo>
                <a:lnTo>
                  <a:pt x="24" y="128"/>
                </a:lnTo>
                <a:lnTo>
                  <a:pt x="24" y="127"/>
                </a:lnTo>
                <a:lnTo>
                  <a:pt x="25" y="127"/>
                </a:lnTo>
                <a:lnTo>
                  <a:pt x="25" y="126"/>
                </a:lnTo>
                <a:lnTo>
                  <a:pt x="25" y="125"/>
                </a:lnTo>
                <a:lnTo>
                  <a:pt x="26" y="125"/>
                </a:lnTo>
                <a:lnTo>
                  <a:pt x="26" y="124"/>
                </a:lnTo>
                <a:lnTo>
                  <a:pt x="26" y="123"/>
                </a:lnTo>
                <a:lnTo>
                  <a:pt x="26" y="122"/>
                </a:lnTo>
                <a:lnTo>
                  <a:pt x="27" y="122"/>
                </a:lnTo>
                <a:lnTo>
                  <a:pt x="27" y="121"/>
                </a:lnTo>
                <a:lnTo>
                  <a:pt x="27" y="120"/>
                </a:lnTo>
                <a:lnTo>
                  <a:pt x="27" y="119"/>
                </a:lnTo>
                <a:lnTo>
                  <a:pt x="28" y="119"/>
                </a:lnTo>
                <a:lnTo>
                  <a:pt x="28" y="118"/>
                </a:lnTo>
                <a:lnTo>
                  <a:pt x="28" y="117"/>
                </a:lnTo>
                <a:lnTo>
                  <a:pt x="28" y="116"/>
                </a:lnTo>
                <a:lnTo>
                  <a:pt x="29" y="116"/>
                </a:lnTo>
                <a:lnTo>
                  <a:pt x="29" y="115"/>
                </a:lnTo>
                <a:lnTo>
                  <a:pt x="29" y="114"/>
                </a:lnTo>
                <a:lnTo>
                  <a:pt x="29" y="113"/>
                </a:lnTo>
                <a:lnTo>
                  <a:pt x="29" y="112"/>
                </a:lnTo>
                <a:lnTo>
                  <a:pt x="30" y="112"/>
                </a:lnTo>
                <a:lnTo>
                  <a:pt x="30" y="111"/>
                </a:lnTo>
                <a:lnTo>
                  <a:pt x="30" y="110"/>
                </a:lnTo>
                <a:lnTo>
                  <a:pt x="30" y="109"/>
                </a:lnTo>
                <a:lnTo>
                  <a:pt x="30" y="108"/>
                </a:lnTo>
                <a:lnTo>
                  <a:pt x="31" y="108"/>
                </a:lnTo>
                <a:lnTo>
                  <a:pt x="31" y="107"/>
                </a:lnTo>
                <a:lnTo>
                  <a:pt x="31" y="106"/>
                </a:lnTo>
                <a:lnTo>
                  <a:pt x="31" y="105"/>
                </a:lnTo>
                <a:lnTo>
                  <a:pt x="31" y="104"/>
                </a:lnTo>
                <a:lnTo>
                  <a:pt x="32" y="103"/>
                </a:lnTo>
                <a:lnTo>
                  <a:pt x="32" y="102"/>
                </a:lnTo>
                <a:lnTo>
                  <a:pt x="32" y="101"/>
                </a:lnTo>
                <a:lnTo>
                  <a:pt x="32" y="100"/>
                </a:lnTo>
                <a:lnTo>
                  <a:pt x="32" y="99"/>
                </a:lnTo>
                <a:lnTo>
                  <a:pt x="33" y="98"/>
                </a:lnTo>
                <a:lnTo>
                  <a:pt x="33" y="97"/>
                </a:lnTo>
                <a:lnTo>
                  <a:pt x="33" y="96"/>
                </a:lnTo>
                <a:lnTo>
                  <a:pt x="33" y="95"/>
                </a:lnTo>
                <a:lnTo>
                  <a:pt x="33" y="94"/>
                </a:lnTo>
                <a:lnTo>
                  <a:pt x="34" y="94"/>
                </a:lnTo>
                <a:lnTo>
                  <a:pt x="34" y="93"/>
                </a:lnTo>
                <a:lnTo>
                  <a:pt x="34" y="92"/>
                </a:lnTo>
                <a:lnTo>
                  <a:pt x="34" y="91"/>
                </a:lnTo>
                <a:lnTo>
                  <a:pt x="34" y="90"/>
                </a:lnTo>
                <a:lnTo>
                  <a:pt x="34" y="89"/>
                </a:lnTo>
                <a:lnTo>
                  <a:pt x="35" y="89"/>
                </a:lnTo>
                <a:lnTo>
                  <a:pt x="35" y="88"/>
                </a:lnTo>
                <a:lnTo>
                  <a:pt x="35" y="87"/>
                </a:lnTo>
                <a:lnTo>
                  <a:pt x="35" y="86"/>
                </a:lnTo>
                <a:lnTo>
                  <a:pt x="35" y="85"/>
                </a:lnTo>
                <a:lnTo>
                  <a:pt x="35" y="84"/>
                </a:lnTo>
                <a:lnTo>
                  <a:pt x="35" y="83"/>
                </a:lnTo>
                <a:lnTo>
                  <a:pt x="36" y="83"/>
                </a:lnTo>
                <a:lnTo>
                  <a:pt x="36" y="82"/>
                </a:lnTo>
                <a:lnTo>
                  <a:pt x="36" y="81"/>
                </a:lnTo>
                <a:lnTo>
                  <a:pt x="36" y="80"/>
                </a:lnTo>
                <a:lnTo>
                  <a:pt x="36" y="79"/>
                </a:lnTo>
                <a:lnTo>
                  <a:pt x="36" y="78"/>
                </a:lnTo>
                <a:lnTo>
                  <a:pt x="37" y="78"/>
                </a:lnTo>
                <a:lnTo>
                  <a:pt x="37" y="77"/>
                </a:lnTo>
                <a:lnTo>
                  <a:pt x="37" y="76"/>
                </a:lnTo>
                <a:lnTo>
                  <a:pt x="37" y="75"/>
                </a:lnTo>
                <a:lnTo>
                  <a:pt x="37" y="74"/>
                </a:lnTo>
                <a:lnTo>
                  <a:pt x="37" y="73"/>
                </a:lnTo>
                <a:lnTo>
                  <a:pt x="38" y="73"/>
                </a:lnTo>
                <a:lnTo>
                  <a:pt x="38" y="72"/>
                </a:lnTo>
                <a:lnTo>
                  <a:pt x="38" y="71"/>
                </a:lnTo>
                <a:lnTo>
                  <a:pt x="38" y="70"/>
                </a:lnTo>
                <a:lnTo>
                  <a:pt x="38" y="69"/>
                </a:lnTo>
                <a:lnTo>
                  <a:pt x="38" y="68"/>
                </a:lnTo>
                <a:lnTo>
                  <a:pt x="39" y="67"/>
                </a:lnTo>
                <a:lnTo>
                  <a:pt x="39" y="66"/>
                </a:lnTo>
                <a:lnTo>
                  <a:pt x="39" y="65"/>
                </a:lnTo>
                <a:lnTo>
                  <a:pt x="39" y="64"/>
                </a:lnTo>
                <a:lnTo>
                  <a:pt x="39" y="63"/>
                </a:lnTo>
                <a:lnTo>
                  <a:pt x="40" y="62"/>
                </a:lnTo>
                <a:lnTo>
                  <a:pt x="40" y="61"/>
                </a:lnTo>
                <a:lnTo>
                  <a:pt x="40" y="60"/>
                </a:lnTo>
                <a:lnTo>
                  <a:pt x="40" y="59"/>
                </a:lnTo>
                <a:lnTo>
                  <a:pt x="40" y="58"/>
                </a:lnTo>
                <a:lnTo>
                  <a:pt x="40" y="57"/>
                </a:lnTo>
                <a:lnTo>
                  <a:pt x="41" y="57"/>
                </a:lnTo>
                <a:lnTo>
                  <a:pt x="41" y="56"/>
                </a:lnTo>
                <a:lnTo>
                  <a:pt x="41" y="55"/>
                </a:lnTo>
                <a:lnTo>
                  <a:pt x="41" y="54"/>
                </a:lnTo>
                <a:lnTo>
                  <a:pt x="41" y="53"/>
                </a:lnTo>
                <a:lnTo>
                  <a:pt x="41" y="52"/>
                </a:lnTo>
                <a:lnTo>
                  <a:pt x="42" y="52"/>
                </a:lnTo>
                <a:lnTo>
                  <a:pt x="42" y="51"/>
                </a:lnTo>
                <a:lnTo>
                  <a:pt x="42" y="50"/>
                </a:lnTo>
                <a:lnTo>
                  <a:pt x="42" y="49"/>
                </a:lnTo>
                <a:lnTo>
                  <a:pt x="42" y="48"/>
                </a:lnTo>
                <a:lnTo>
                  <a:pt x="42" y="47"/>
                </a:lnTo>
                <a:lnTo>
                  <a:pt x="43" y="47"/>
                </a:lnTo>
                <a:lnTo>
                  <a:pt x="43" y="46"/>
                </a:lnTo>
                <a:lnTo>
                  <a:pt x="43" y="45"/>
                </a:lnTo>
                <a:lnTo>
                  <a:pt x="43" y="44"/>
                </a:lnTo>
                <a:lnTo>
                  <a:pt x="43" y="43"/>
                </a:lnTo>
                <a:lnTo>
                  <a:pt x="44" y="42"/>
                </a:lnTo>
                <a:lnTo>
                  <a:pt x="44" y="41"/>
                </a:lnTo>
                <a:lnTo>
                  <a:pt x="44" y="40"/>
                </a:lnTo>
                <a:lnTo>
                  <a:pt x="44" y="39"/>
                </a:lnTo>
                <a:lnTo>
                  <a:pt x="44" y="38"/>
                </a:lnTo>
                <a:lnTo>
                  <a:pt x="45" y="38"/>
                </a:lnTo>
                <a:lnTo>
                  <a:pt x="45" y="37"/>
                </a:lnTo>
                <a:lnTo>
                  <a:pt x="45" y="36"/>
                </a:lnTo>
                <a:lnTo>
                  <a:pt x="45" y="35"/>
                </a:lnTo>
                <a:lnTo>
                  <a:pt x="45" y="34"/>
                </a:lnTo>
                <a:lnTo>
                  <a:pt x="46" y="34"/>
                </a:lnTo>
                <a:lnTo>
                  <a:pt x="46" y="33"/>
                </a:lnTo>
                <a:lnTo>
                  <a:pt x="46" y="32"/>
                </a:lnTo>
                <a:lnTo>
                  <a:pt x="46" y="31"/>
                </a:lnTo>
                <a:lnTo>
                  <a:pt x="46" y="30"/>
                </a:lnTo>
                <a:lnTo>
                  <a:pt x="47" y="30"/>
                </a:lnTo>
                <a:lnTo>
                  <a:pt x="47" y="29"/>
                </a:lnTo>
                <a:lnTo>
                  <a:pt x="47" y="28"/>
                </a:lnTo>
                <a:lnTo>
                  <a:pt x="47" y="27"/>
                </a:lnTo>
                <a:lnTo>
                  <a:pt x="47" y="26"/>
                </a:lnTo>
                <a:lnTo>
                  <a:pt x="48" y="26"/>
                </a:lnTo>
                <a:lnTo>
                  <a:pt x="48" y="25"/>
                </a:lnTo>
                <a:lnTo>
                  <a:pt x="48" y="24"/>
                </a:lnTo>
                <a:lnTo>
                  <a:pt x="48" y="23"/>
                </a:lnTo>
                <a:lnTo>
                  <a:pt x="49" y="23"/>
                </a:lnTo>
                <a:lnTo>
                  <a:pt x="49" y="22"/>
                </a:lnTo>
                <a:lnTo>
                  <a:pt x="49" y="21"/>
                </a:lnTo>
                <a:lnTo>
                  <a:pt x="49" y="20"/>
                </a:lnTo>
                <a:lnTo>
                  <a:pt x="50" y="20"/>
                </a:lnTo>
                <a:lnTo>
                  <a:pt x="50" y="19"/>
                </a:lnTo>
                <a:lnTo>
                  <a:pt x="50" y="18"/>
                </a:lnTo>
                <a:lnTo>
                  <a:pt x="50" y="17"/>
                </a:lnTo>
                <a:lnTo>
                  <a:pt x="51" y="17"/>
                </a:lnTo>
                <a:lnTo>
                  <a:pt x="51" y="16"/>
                </a:lnTo>
                <a:lnTo>
                  <a:pt x="51" y="15"/>
                </a:lnTo>
                <a:lnTo>
                  <a:pt x="51" y="14"/>
                </a:lnTo>
                <a:lnTo>
                  <a:pt x="52" y="14"/>
                </a:lnTo>
                <a:lnTo>
                  <a:pt x="52" y="13"/>
                </a:lnTo>
                <a:lnTo>
                  <a:pt x="52" y="12"/>
                </a:lnTo>
                <a:lnTo>
                  <a:pt x="53" y="11"/>
                </a:lnTo>
                <a:lnTo>
                  <a:pt x="53" y="10"/>
                </a:lnTo>
                <a:lnTo>
                  <a:pt x="54" y="9"/>
                </a:lnTo>
                <a:lnTo>
                  <a:pt x="54" y="8"/>
                </a:lnTo>
                <a:lnTo>
                  <a:pt x="55" y="7"/>
                </a:lnTo>
                <a:lnTo>
                  <a:pt x="55" y="6"/>
                </a:lnTo>
                <a:lnTo>
                  <a:pt x="56" y="6"/>
                </a:lnTo>
                <a:lnTo>
                  <a:pt x="56" y="5"/>
                </a:lnTo>
                <a:lnTo>
                  <a:pt x="56" y="4"/>
                </a:lnTo>
                <a:lnTo>
                  <a:pt x="57" y="4"/>
                </a:lnTo>
                <a:lnTo>
                  <a:pt x="57" y="3"/>
                </a:lnTo>
                <a:lnTo>
                  <a:pt x="58" y="3"/>
                </a:lnTo>
                <a:lnTo>
                  <a:pt x="58" y="2"/>
                </a:lnTo>
                <a:lnTo>
                  <a:pt x="59" y="2"/>
                </a:lnTo>
                <a:lnTo>
                  <a:pt x="60" y="1"/>
                </a:lnTo>
                <a:lnTo>
                  <a:pt x="61" y="1"/>
                </a:lnTo>
                <a:lnTo>
                  <a:pt x="62" y="1"/>
                </a:lnTo>
                <a:lnTo>
                  <a:pt x="62" y="0"/>
                </a:lnTo>
                <a:lnTo>
                  <a:pt x="63" y="0"/>
                </a:lnTo>
                <a:lnTo>
                  <a:pt x="64" y="0"/>
                </a:lnTo>
                <a:lnTo>
                  <a:pt x="65" y="0"/>
                </a:lnTo>
                <a:lnTo>
                  <a:pt x="65" y="1"/>
                </a:lnTo>
                <a:lnTo>
                  <a:pt x="66" y="1"/>
                </a:lnTo>
                <a:lnTo>
                  <a:pt x="67" y="1"/>
                </a:lnTo>
                <a:lnTo>
                  <a:pt x="67" y="2"/>
                </a:lnTo>
                <a:lnTo>
                  <a:pt x="68" y="2"/>
                </a:lnTo>
                <a:lnTo>
                  <a:pt x="69" y="2"/>
                </a:lnTo>
                <a:lnTo>
                  <a:pt x="69" y="3"/>
                </a:lnTo>
                <a:lnTo>
                  <a:pt x="70" y="3"/>
                </a:lnTo>
                <a:lnTo>
                  <a:pt x="70" y="4"/>
                </a:lnTo>
                <a:lnTo>
                  <a:pt x="71" y="4"/>
                </a:lnTo>
                <a:lnTo>
                  <a:pt x="71" y="5"/>
                </a:lnTo>
                <a:lnTo>
                  <a:pt x="72" y="5"/>
                </a:lnTo>
                <a:lnTo>
                  <a:pt x="72" y="6"/>
                </a:lnTo>
                <a:lnTo>
                  <a:pt x="73" y="6"/>
                </a:lnTo>
                <a:lnTo>
                  <a:pt x="73" y="7"/>
                </a:lnTo>
                <a:lnTo>
                  <a:pt x="74" y="7"/>
                </a:lnTo>
                <a:lnTo>
                  <a:pt x="74" y="8"/>
                </a:lnTo>
                <a:lnTo>
                  <a:pt x="75" y="8"/>
                </a:lnTo>
                <a:lnTo>
                  <a:pt x="75" y="9"/>
                </a:lnTo>
                <a:lnTo>
                  <a:pt x="76" y="9"/>
                </a:lnTo>
                <a:lnTo>
                  <a:pt x="76" y="10"/>
                </a:lnTo>
                <a:lnTo>
                  <a:pt x="76" y="11"/>
                </a:lnTo>
                <a:lnTo>
                  <a:pt x="77" y="11"/>
                </a:lnTo>
                <a:lnTo>
                  <a:pt x="77" y="12"/>
                </a:lnTo>
                <a:lnTo>
                  <a:pt x="78" y="12"/>
                </a:lnTo>
                <a:lnTo>
                  <a:pt x="78" y="13"/>
                </a:lnTo>
                <a:lnTo>
                  <a:pt x="79" y="13"/>
                </a:lnTo>
                <a:lnTo>
                  <a:pt x="79" y="14"/>
                </a:lnTo>
                <a:lnTo>
                  <a:pt x="79" y="15"/>
                </a:lnTo>
                <a:lnTo>
                  <a:pt x="80" y="15"/>
                </a:lnTo>
                <a:lnTo>
                  <a:pt x="80" y="16"/>
                </a:lnTo>
                <a:lnTo>
                  <a:pt x="81" y="16"/>
                </a:lnTo>
                <a:lnTo>
                  <a:pt x="81" y="17"/>
                </a:lnTo>
                <a:lnTo>
                  <a:pt x="82" y="18"/>
                </a:lnTo>
                <a:lnTo>
                  <a:pt x="82" y="19"/>
                </a:lnTo>
                <a:lnTo>
                  <a:pt x="83" y="19"/>
                </a:lnTo>
                <a:lnTo>
                  <a:pt x="83" y="20"/>
                </a:lnTo>
                <a:lnTo>
                  <a:pt x="83" y="21"/>
                </a:lnTo>
                <a:lnTo>
                  <a:pt x="84" y="21"/>
                </a:lnTo>
                <a:lnTo>
                  <a:pt x="84" y="22"/>
                </a:lnTo>
                <a:lnTo>
                  <a:pt x="85" y="22"/>
                </a:lnTo>
                <a:lnTo>
                  <a:pt x="85" y="23"/>
                </a:lnTo>
                <a:lnTo>
                  <a:pt x="85" y="24"/>
                </a:lnTo>
                <a:lnTo>
                  <a:pt x="86" y="24"/>
                </a:lnTo>
                <a:lnTo>
                  <a:pt x="86" y="25"/>
                </a:lnTo>
                <a:lnTo>
                  <a:pt x="87" y="25"/>
                </a:lnTo>
                <a:lnTo>
                  <a:pt x="87" y="26"/>
                </a:lnTo>
                <a:lnTo>
                  <a:pt x="87" y="27"/>
                </a:lnTo>
                <a:lnTo>
                  <a:pt x="88" y="27"/>
                </a:lnTo>
                <a:lnTo>
                  <a:pt x="88" y="28"/>
                </a:lnTo>
                <a:lnTo>
                  <a:pt x="89" y="28"/>
                </a:lnTo>
                <a:lnTo>
                  <a:pt x="89" y="29"/>
                </a:lnTo>
                <a:lnTo>
                  <a:pt x="89" y="30"/>
                </a:lnTo>
                <a:lnTo>
                  <a:pt x="90" y="30"/>
                </a:lnTo>
                <a:lnTo>
                  <a:pt x="90" y="31"/>
                </a:lnTo>
                <a:lnTo>
                  <a:pt x="91" y="32"/>
                </a:lnTo>
                <a:lnTo>
                  <a:pt x="91" y="33"/>
                </a:lnTo>
                <a:lnTo>
                  <a:pt x="92" y="33"/>
                </a:lnTo>
                <a:lnTo>
                  <a:pt x="92" y="34"/>
                </a:lnTo>
                <a:lnTo>
                  <a:pt x="92" y="35"/>
                </a:lnTo>
                <a:lnTo>
                  <a:pt x="93" y="35"/>
                </a:lnTo>
                <a:lnTo>
                  <a:pt x="93" y="36"/>
                </a:lnTo>
                <a:lnTo>
                  <a:pt x="94" y="36"/>
                </a:lnTo>
                <a:lnTo>
                  <a:pt x="94" y="37"/>
                </a:lnTo>
                <a:lnTo>
                  <a:pt x="94" y="38"/>
                </a:lnTo>
                <a:lnTo>
                  <a:pt x="95" y="38"/>
                </a:lnTo>
                <a:lnTo>
                  <a:pt x="95" y="39"/>
                </a:lnTo>
                <a:lnTo>
                  <a:pt x="96" y="39"/>
                </a:lnTo>
                <a:lnTo>
                  <a:pt x="96" y="40"/>
                </a:lnTo>
                <a:lnTo>
                  <a:pt x="96" y="41"/>
                </a:lnTo>
                <a:lnTo>
                  <a:pt x="97" y="41"/>
                </a:lnTo>
                <a:lnTo>
                  <a:pt x="97" y="42"/>
                </a:lnTo>
                <a:lnTo>
                  <a:pt x="98" y="43"/>
                </a:lnTo>
                <a:lnTo>
                  <a:pt x="98" y="44"/>
                </a:lnTo>
                <a:lnTo>
                  <a:pt x="99" y="44"/>
                </a:lnTo>
                <a:lnTo>
                  <a:pt x="99" y="45"/>
                </a:lnTo>
                <a:lnTo>
                  <a:pt x="100" y="46"/>
                </a:lnTo>
                <a:lnTo>
                  <a:pt x="100" y="47"/>
                </a:lnTo>
                <a:lnTo>
                  <a:pt x="101" y="47"/>
                </a:lnTo>
                <a:lnTo>
                  <a:pt x="101" y="48"/>
                </a:lnTo>
                <a:lnTo>
                  <a:pt x="102" y="48"/>
                </a:lnTo>
                <a:lnTo>
                  <a:pt x="102" y="49"/>
                </a:lnTo>
                <a:lnTo>
                  <a:pt x="102" y="50"/>
                </a:lnTo>
                <a:lnTo>
                  <a:pt x="103" y="50"/>
                </a:lnTo>
                <a:lnTo>
                  <a:pt x="103" y="51"/>
                </a:lnTo>
                <a:lnTo>
                  <a:pt x="104" y="51"/>
                </a:lnTo>
                <a:lnTo>
                  <a:pt x="104" y="52"/>
                </a:lnTo>
                <a:lnTo>
                  <a:pt x="104" y="53"/>
                </a:lnTo>
                <a:lnTo>
                  <a:pt x="105" y="53"/>
                </a:lnTo>
                <a:lnTo>
                  <a:pt x="105" y="54"/>
                </a:lnTo>
                <a:lnTo>
                  <a:pt x="106" y="54"/>
                </a:lnTo>
                <a:lnTo>
                  <a:pt x="106" y="55"/>
                </a:lnTo>
                <a:lnTo>
                  <a:pt x="107" y="56"/>
                </a:lnTo>
                <a:lnTo>
                  <a:pt x="107" y="57"/>
                </a:lnTo>
                <a:lnTo>
                  <a:pt x="108" y="57"/>
                </a:lnTo>
                <a:lnTo>
                  <a:pt x="108" y="58"/>
                </a:lnTo>
                <a:lnTo>
                  <a:pt x="109" y="58"/>
                </a:lnTo>
                <a:lnTo>
                  <a:pt x="109" y="59"/>
                </a:lnTo>
                <a:lnTo>
                  <a:pt x="110" y="60"/>
                </a:lnTo>
                <a:lnTo>
                  <a:pt x="110" y="61"/>
                </a:lnTo>
                <a:lnTo>
                  <a:pt x="111" y="61"/>
                </a:lnTo>
                <a:lnTo>
                  <a:pt x="111" y="62"/>
                </a:lnTo>
                <a:lnTo>
                  <a:pt x="112" y="62"/>
                </a:lnTo>
                <a:lnTo>
                  <a:pt x="112" y="63"/>
                </a:lnTo>
                <a:lnTo>
                  <a:pt x="113" y="63"/>
                </a:lnTo>
                <a:lnTo>
                  <a:pt x="113" y="64"/>
                </a:lnTo>
                <a:lnTo>
                  <a:pt x="113" y="65"/>
                </a:lnTo>
                <a:lnTo>
                  <a:pt x="114" y="65"/>
                </a:lnTo>
                <a:lnTo>
                  <a:pt x="114" y="66"/>
                </a:lnTo>
                <a:lnTo>
                  <a:pt x="115" y="66"/>
                </a:lnTo>
                <a:lnTo>
                  <a:pt x="115" y="67"/>
                </a:lnTo>
                <a:lnTo>
                  <a:pt x="116" y="67"/>
                </a:lnTo>
                <a:lnTo>
                  <a:pt x="116" y="68"/>
                </a:lnTo>
                <a:lnTo>
                  <a:pt x="117" y="68"/>
                </a:lnTo>
                <a:lnTo>
                  <a:pt x="117" y="69"/>
                </a:lnTo>
                <a:lnTo>
                  <a:pt x="118" y="69"/>
                </a:lnTo>
                <a:lnTo>
                  <a:pt x="118" y="70"/>
                </a:lnTo>
                <a:lnTo>
                  <a:pt x="119" y="71"/>
                </a:lnTo>
                <a:lnTo>
                  <a:pt x="119" y="72"/>
                </a:lnTo>
                <a:lnTo>
                  <a:pt x="120" y="72"/>
                </a:lnTo>
                <a:lnTo>
                  <a:pt x="120" y="73"/>
                </a:lnTo>
                <a:lnTo>
                  <a:pt x="121" y="73"/>
                </a:lnTo>
                <a:lnTo>
                  <a:pt x="121" y="74"/>
                </a:lnTo>
                <a:lnTo>
                  <a:pt x="122" y="74"/>
                </a:lnTo>
                <a:lnTo>
                  <a:pt x="122" y="75"/>
                </a:lnTo>
                <a:lnTo>
                  <a:pt x="123" y="75"/>
                </a:lnTo>
                <a:lnTo>
                  <a:pt x="123" y="76"/>
                </a:lnTo>
                <a:lnTo>
                  <a:pt x="124" y="76"/>
                </a:lnTo>
                <a:lnTo>
                  <a:pt x="124" y="77"/>
                </a:lnTo>
                <a:lnTo>
                  <a:pt x="125" y="77"/>
                </a:lnTo>
                <a:lnTo>
                  <a:pt x="125" y="78"/>
                </a:lnTo>
                <a:lnTo>
                  <a:pt x="126" y="78"/>
                </a:lnTo>
                <a:lnTo>
                  <a:pt x="126" y="79"/>
                </a:lnTo>
                <a:lnTo>
                  <a:pt x="127" y="79"/>
                </a:lnTo>
                <a:lnTo>
                  <a:pt x="127" y="80"/>
                </a:lnTo>
                <a:lnTo>
                  <a:pt x="128" y="80"/>
                </a:lnTo>
                <a:lnTo>
                  <a:pt x="128" y="81"/>
                </a:lnTo>
                <a:lnTo>
                  <a:pt x="129" y="81"/>
                </a:lnTo>
                <a:lnTo>
                  <a:pt x="129" y="82"/>
                </a:lnTo>
                <a:lnTo>
                  <a:pt x="130" y="82"/>
                </a:lnTo>
                <a:lnTo>
                  <a:pt x="130" y="83"/>
                </a:lnTo>
                <a:lnTo>
                  <a:pt x="131" y="83"/>
                </a:lnTo>
                <a:lnTo>
                  <a:pt x="131" y="84"/>
                </a:lnTo>
                <a:lnTo>
                  <a:pt x="132" y="84"/>
                </a:lnTo>
                <a:lnTo>
                  <a:pt x="133" y="85"/>
                </a:lnTo>
                <a:lnTo>
                  <a:pt x="134" y="85"/>
                </a:lnTo>
                <a:lnTo>
                  <a:pt x="134" y="86"/>
                </a:lnTo>
                <a:lnTo>
                  <a:pt x="135" y="86"/>
                </a:lnTo>
                <a:lnTo>
                  <a:pt x="135" y="87"/>
                </a:lnTo>
                <a:lnTo>
                  <a:pt x="136" y="87"/>
                </a:lnTo>
                <a:lnTo>
                  <a:pt x="136" y="88"/>
                </a:lnTo>
                <a:lnTo>
                  <a:pt x="137" y="88"/>
                </a:lnTo>
                <a:lnTo>
                  <a:pt x="137" y="89"/>
                </a:lnTo>
                <a:lnTo>
                  <a:pt x="138" y="89"/>
                </a:lnTo>
                <a:lnTo>
                  <a:pt x="139" y="90"/>
                </a:lnTo>
                <a:lnTo>
                  <a:pt x="140" y="90"/>
                </a:lnTo>
                <a:lnTo>
                  <a:pt x="140" y="91"/>
                </a:lnTo>
                <a:lnTo>
                  <a:pt x="141" y="91"/>
                </a:lnTo>
                <a:lnTo>
                  <a:pt x="141" y="92"/>
                </a:lnTo>
                <a:lnTo>
                  <a:pt x="142" y="92"/>
                </a:lnTo>
                <a:lnTo>
                  <a:pt x="143" y="92"/>
                </a:lnTo>
                <a:lnTo>
                  <a:pt x="143" y="93"/>
                </a:lnTo>
                <a:lnTo>
                  <a:pt x="144" y="93"/>
                </a:lnTo>
                <a:lnTo>
                  <a:pt x="144" y="94"/>
                </a:lnTo>
                <a:lnTo>
                  <a:pt x="145" y="94"/>
                </a:lnTo>
                <a:lnTo>
                  <a:pt x="145" y="95"/>
                </a:lnTo>
                <a:lnTo>
                  <a:pt x="146" y="95"/>
                </a:lnTo>
                <a:lnTo>
                  <a:pt x="147" y="95"/>
                </a:lnTo>
                <a:lnTo>
                  <a:pt x="147" y="96"/>
                </a:lnTo>
                <a:lnTo>
                  <a:pt x="148" y="96"/>
                </a:lnTo>
                <a:lnTo>
                  <a:pt x="148" y="97"/>
                </a:lnTo>
                <a:lnTo>
                  <a:pt x="149" y="97"/>
                </a:lnTo>
                <a:lnTo>
                  <a:pt x="150" y="97"/>
                </a:lnTo>
                <a:lnTo>
                  <a:pt x="150" y="98"/>
                </a:lnTo>
                <a:lnTo>
                  <a:pt x="151" y="98"/>
                </a:lnTo>
                <a:lnTo>
                  <a:pt x="152" y="98"/>
                </a:lnTo>
                <a:lnTo>
                  <a:pt x="152" y="99"/>
                </a:lnTo>
                <a:lnTo>
                  <a:pt x="153" y="99"/>
                </a:lnTo>
                <a:lnTo>
                  <a:pt x="153" y="100"/>
                </a:lnTo>
                <a:lnTo>
                  <a:pt x="154" y="100"/>
                </a:lnTo>
                <a:lnTo>
                  <a:pt x="155" y="100"/>
                </a:lnTo>
                <a:lnTo>
                  <a:pt x="155" y="101"/>
                </a:lnTo>
                <a:lnTo>
                  <a:pt x="156" y="101"/>
                </a:lnTo>
                <a:lnTo>
                  <a:pt x="157" y="101"/>
                </a:lnTo>
                <a:lnTo>
                  <a:pt x="157" y="102"/>
                </a:lnTo>
                <a:lnTo>
                  <a:pt x="158" y="102"/>
                </a:lnTo>
                <a:lnTo>
                  <a:pt x="159" y="102"/>
                </a:lnTo>
                <a:lnTo>
                  <a:pt x="159" y="103"/>
                </a:lnTo>
                <a:lnTo>
                  <a:pt x="160" y="103"/>
                </a:lnTo>
                <a:lnTo>
                  <a:pt x="161" y="103"/>
                </a:lnTo>
                <a:lnTo>
                  <a:pt x="161" y="104"/>
                </a:lnTo>
                <a:lnTo>
                  <a:pt x="162" y="104"/>
                </a:lnTo>
                <a:lnTo>
                  <a:pt x="163" y="104"/>
                </a:lnTo>
                <a:lnTo>
                  <a:pt x="163" y="105"/>
                </a:lnTo>
                <a:lnTo>
                  <a:pt x="164" y="105"/>
                </a:lnTo>
                <a:lnTo>
                  <a:pt x="165" y="105"/>
                </a:lnTo>
                <a:lnTo>
                  <a:pt x="165" y="106"/>
                </a:lnTo>
                <a:lnTo>
                  <a:pt x="166" y="106"/>
                </a:lnTo>
                <a:lnTo>
                  <a:pt x="167" y="106"/>
                </a:lnTo>
                <a:lnTo>
                  <a:pt x="167" y="107"/>
                </a:lnTo>
                <a:lnTo>
                  <a:pt x="168" y="107"/>
                </a:lnTo>
                <a:lnTo>
                  <a:pt x="169" y="107"/>
                </a:lnTo>
                <a:lnTo>
                  <a:pt x="169" y="108"/>
                </a:lnTo>
                <a:lnTo>
                  <a:pt x="170" y="108"/>
                </a:lnTo>
                <a:lnTo>
                  <a:pt x="171" y="108"/>
                </a:lnTo>
                <a:lnTo>
                  <a:pt x="172" y="108"/>
                </a:lnTo>
                <a:lnTo>
                  <a:pt x="172" y="109"/>
                </a:lnTo>
                <a:lnTo>
                  <a:pt x="173" y="109"/>
                </a:lnTo>
                <a:lnTo>
                  <a:pt x="174" y="109"/>
                </a:lnTo>
                <a:lnTo>
                  <a:pt x="174" y="110"/>
                </a:lnTo>
                <a:lnTo>
                  <a:pt x="175" y="110"/>
                </a:lnTo>
                <a:lnTo>
                  <a:pt x="176" y="110"/>
                </a:lnTo>
                <a:lnTo>
                  <a:pt x="177" y="110"/>
                </a:lnTo>
                <a:lnTo>
                  <a:pt x="177" y="111"/>
                </a:lnTo>
                <a:lnTo>
                  <a:pt x="178" y="111"/>
                </a:lnTo>
                <a:lnTo>
                  <a:pt x="179" y="111"/>
                </a:lnTo>
                <a:lnTo>
                  <a:pt x="180" y="112"/>
                </a:lnTo>
                <a:lnTo>
                  <a:pt x="181" y="112"/>
                </a:lnTo>
                <a:lnTo>
                  <a:pt x="182" y="112"/>
                </a:lnTo>
                <a:lnTo>
                  <a:pt x="183" y="113"/>
                </a:lnTo>
                <a:lnTo>
                  <a:pt x="184" y="113"/>
                </a:lnTo>
                <a:lnTo>
                  <a:pt x="185" y="113"/>
                </a:lnTo>
                <a:lnTo>
                  <a:pt x="186" y="113"/>
                </a:lnTo>
                <a:lnTo>
                  <a:pt x="186" y="114"/>
                </a:lnTo>
                <a:lnTo>
                  <a:pt x="187" y="114"/>
                </a:lnTo>
                <a:lnTo>
                  <a:pt x="188" y="114"/>
                </a:lnTo>
                <a:lnTo>
                  <a:pt x="189" y="114"/>
                </a:lnTo>
                <a:lnTo>
                  <a:pt x="189" y="115"/>
                </a:lnTo>
                <a:lnTo>
                  <a:pt x="190" y="115"/>
                </a:lnTo>
                <a:lnTo>
                  <a:pt x="191" y="115"/>
                </a:lnTo>
                <a:lnTo>
                  <a:pt x="192" y="115"/>
                </a:lnTo>
                <a:lnTo>
                  <a:pt x="192" y="116"/>
                </a:lnTo>
                <a:lnTo>
                  <a:pt x="193" y="116"/>
                </a:lnTo>
                <a:lnTo>
                  <a:pt x="194" y="116"/>
                </a:lnTo>
                <a:lnTo>
                  <a:pt x="195" y="116"/>
                </a:lnTo>
                <a:lnTo>
                  <a:pt x="196" y="116"/>
                </a:lnTo>
                <a:lnTo>
                  <a:pt x="196" y="117"/>
                </a:lnTo>
                <a:lnTo>
                  <a:pt x="197" y="117"/>
                </a:lnTo>
                <a:lnTo>
                  <a:pt x="198" y="117"/>
                </a:lnTo>
                <a:lnTo>
                  <a:pt x="199" y="117"/>
                </a:lnTo>
                <a:lnTo>
                  <a:pt x="200" y="117"/>
                </a:lnTo>
                <a:lnTo>
                  <a:pt x="200" y="118"/>
                </a:lnTo>
                <a:lnTo>
                  <a:pt x="201" y="118"/>
                </a:lnTo>
                <a:lnTo>
                  <a:pt x="202" y="118"/>
                </a:lnTo>
                <a:lnTo>
                  <a:pt x="203" y="118"/>
                </a:lnTo>
                <a:lnTo>
                  <a:pt x="204" y="118"/>
                </a:lnTo>
                <a:lnTo>
                  <a:pt x="205" y="119"/>
                </a:lnTo>
                <a:lnTo>
                  <a:pt x="206" y="119"/>
                </a:lnTo>
                <a:lnTo>
                  <a:pt x="207" y="119"/>
                </a:lnTo>
                <a:lnTo>
                  <a:pt x="208" y="119"/>
                </a:lnTo>
                <a:lnTo>
                  <a:pt x="209" y="119"/>
                </a:lnTo>
                <a:lnTo>
                  <a:pt x="209" y="120"/>
                </a:lnTo>
                <a:lnTo>
                  <a:pt x="210" y="120"/>
                </a:lnTo>
                <a:lnTo>
                  <a:pt x="211" y="120"/>
                </a:lnTo>
                <a:lnTo>
                  <a:pt x="212" y="120"/>
                </a:lnTo>
                <a:lnTo>
                  <a:pt x="213" y="120"/>
                </a:lnTo>
                <a:lnTo>
                  <a:pt x="214" y="120"/>
                </a:lnTo>
                <a:lnTo>
                  <a:pt x="214" y="121"/>
                </a:lnTo>
                <a:lnTo>
                  <a:pt x="215" y="121"/>
                </a:lnTo>
                <a:lnTo>
                  <a:pt x="216" y="121"/>
                </a:lnTo>
                <a:lnTo>
                  <a:pt x="217" y="121"/>
                </a:lnTo>
                <a:lnTo>
                  <a:pt x="218" y="121"/>
                </a:lnTo>
                <a:lnTo>
                  <a:pt x="219" y="121"/>
                </a:lnTo>
                <a:lnTo>
                  <a:pt x="220" y="121"/>
                </a:lnTo>
                <a:lnTo>
                  <a:pt x="220" y="122"/>
                </a:lnTo>
                <a:lnTo>
                  <a:pt x="221" y="122"/>
                </a:lnTo>
                <a:lnTo>
                  <a:pt x="222" y="122"/>
                </a:lnTo>
                <a:lnTo>
                  <a:pt x="223" y="122"/>
                </a:lnTo>
                <a:lnTo>
                  <a:pt x="224" y="122"/>
                </a:lnTo>
                <a:lnTo>
                  <a:pt x="225" y="122"/>
                </a:lnTo>
                <a:lnTo>
                  <a:pt x="226" y="122"/>
                </a:lnTo>
                <a:lnTo>
                  <a:pt x="226" y="123"/>
                </a:lnTo>
                <a:lnTo>
                  <a:pt x="227" y="123"/>
                </a:lnTo>
                <a:lnTo>
                  <a:pt x="228" y="123"/>
                </a:lnTo>
                <a:lnTo>
                  <a:pt x="229" y="123"/>
                </a:lnTo>
                <a:lnTo>
                  <a:pt x="230" y="123"/>
                </a:lnTo>
                <a:lnTo>
                  <a:pt x="231" y="123"/>
                </a:lnTo>
                <a:lnTo>
                  <a:pt x="232" y="123"/>
                </a:lnTo>
                <a:lnTo>
                  <a:pt x="233" y="123"/>
                </a:lnTo>
                <a:lnTo>
                  <a:pt x="233" y="124"/>
                </a:lnTo>
                <a:lnTo>
                  <a:pt x="234" y="124"/>
                </a:lnTo>
                <a:lnTo>
                  <a:pt x="235" y="124"/>
                </a:lnTo>
                <a:lnTo>
                  <a:pt x="236" y="124"/>
                </a:lnTo>
                <a:lnTo>
                  <a:pt x="237" y="124"/>
                </a:lnTo>
                <a:lnTo>
                  <a:pt x="238" y="124"/>
                </a:lnTo>
                <a:lnTo>
                  <a:pt x="239" y="124"/>
                </a:lnTo>
                <a:lnTo>
                  <a:pt x="240" y="124"/>
                </a:lnTo>
                <a:lnTo>
                  <a:pt x="241" y="124"/>
                </a:lnTo>
                <a:lnTo>
                  <a:pt x="241" y="125"/>
                </a:lnTo>
                <a:lnTo>
                  <a:pt x="242" y="125"/>
                </a:lnTo>
                <a:lnTo>
                  <a:pt x="243" y="125"/>
                </a:lnTo>
                <a:lnTo>
                  <a:pt x="244" y="125"/>
                </a:lnTo>
                <a:lnTo>
                  <a:pt x="245" y="125"/>
                </a:lnTo>
                <a:lnTo>
                  <a:pt x="246" y="125"/>
                </a:lnTo>
                <a:lnTo>
                  <a:pt x="247" y="125"/>
                </a:lnTo>
                <a:lnTo>
                  <a:pt x="248" y="125"/>
                </a:lnTo>
                <a:lnTo>
                  <a:pt x="249" y="125"/>
                </a:lnTo>
                <a:lnTo>
                  <a:pt x="250" y="125"/>
                </a:lnTo>
                <a:lnTo>
                  <a:pt x="250" y="126"/>
                </a:lnTo>
                <a:lnTo>
                  <a:pt x="251" y="126"/>
                </a:lnTo>
                <a:lnTo>
                  <a:pt x="252" y="126"/>
                </a:lnTo>
                <a:lnTo>
                  <a:pt x="253" y="126"/>
                </a:lnTo>
                <a:lnTo>
                  <a:pt x="254" y="126"/>
                </a:lnTo>
                <a:lnTo>
                  <a:pt x="255" y="126"/>
                </a:lnTo>
                <a:lnTo>
                  <a:pt x="256" y="126"/>
                </a:lnTo>
                <a:lnTo>
                  <a:pt x="257" y="126"/>
                </a:lnTo>
                <a:lnTo>
                  <a:pt x="258" y="126"/>
                </a:lnTo>
                <a:lnTo>
                  <a:pt x="259" y="126"/>
                </a:lnTo>
                <a:lnTo>
                  <a:pt x="260" y="126"/>
                </a:lnTo>
                <a:lnTo>
                  <a:pt x="260" y="127"/>
                </a:lnTo>
                <a:lnTo>
                  <a:pt x="261" y="127"/>
                </a:lnTo>
                <a:lnTo>
                  <a:pt x="262" y="127"/>
                </a:lnTo>
                <a:lnTo>
                  <a:pt x="263" y="127"/>
                </a:lnTo>
                <a:lnTo>
                  <a:pt x="264" y="127"/>
                </a:lnTo>
                <a:lnTo>
                  <a:pt x="265" y="127"/>
                </a:lnTo>
                <a:lnTo>
                  <a:pt x="266" y="127"/>
                </a:lnTo>
                <a:lnTo>
                  <a:pt x="267" y="127"/>
                </a:lnTo>
                <a:lnTo>
                  <a:pt x="268" y="127"/>
                </a:lnTo>
                <a:lnTo>
                  <a:pt x="269" y="127"/>
                </a:lnTo>
                <a:lnTo>
                  <a:pt x="270" y="127"/>
                </a:lnTo>
                <a:lnTo>
                  <a:pt x="271" y="127"/>
                </a:lnTo>
                <a:lnTo>
                  <a:pt x="272" y="127"/>
                </a:lnTo>
                <a:lnTo>
                  <a:pt x="273" y="127"/>
                </a:lnTo>
                <a:lnTo>
                  <a:pt x="273" y="128"/>
                </a:lnTo>
                <a:lnTo>
                  <a:pt x="274" y="128"/>
                </a:lnTo>
                <a:lnTo>
                  <a:pt x="275" y="128"/>
                </a:lnTo>
                <a:lnTo>
                  <a:pt x="276" y="128"/>
                </a:lnTo>
                <a:lnTo>
                  <a:pt x="277" y="128"/>
                </a:lnTo>
                <a:lnTo>
                  <a:pt x="278" y="128"/>
                </a:lnTo>
                <a:lnTo>
                  <a:pt x="279" y="128"/>
                </a:lnTo>
                <a:lnTo>
                  <a:pt x="280" y="128"/>
                </a:lnTo>
                <a:lnTo>
                  <a:pt x="281" y="128"/>
                </a:lnTo>
                <a:lnTo>
                  <a:pt x="282" y="128"/>
                </a:lnTo>
                <a:lnTo>
                  <a:pt x="283" y="128"/>
                </a:lnTo>
                <a:lnTo>
                  <a:pt x="284" y="128"/>
                </a:lnTo>
                <a:lnTo>
                  <a:pt x="285" y="128"/>
                </a:lnTo>
                <a:lnTo>
                  <a:pt x="286" y="128"/>
                </a:lnTo>
                <a:lnTo>
                  <a:pt x="287" y="128"/>
                </a:lnTo>
                <a:lnTo>
                  <a:pt x="288" y="128"/>
                </a:lnTo>
                <a:lnTo>
                  <a:pt x="288" y="129"/>
                </a:lnTo>
                <a:lnTo>
                  <a:pt x="289" y="129"/>
                </a:lnTo>
                <a:lnTo>
                  <a:pt x="290" y="129"/>
                </a:lnTo>
                <a:lnTo>
                  <a:pt x="291" y="129"/>
                </a:lnTo>
                <a:lnTo>
                  <a:pt x="292" y="129"/>
                </a:lnTo>
                <a:lnTo>
                  <a:pt x="293" y="129"/>
                </a:lnTo>
                <a:lnTo>
                  <a:pt x="294" y="129"/>
                </a:lnTo>
                <a:lnTo>
                  <a:pt x="295" y="129"/>
                </a:lnTo>
                <a:lnTo>
                  <a:pt x="296" y="129"/>
                </a:lnTo>
                <a:lnTo>
                  <a:pt x="297" y="129"/>
                </a:lnTo>
                <a:lnTo>
                  <a:pt x="298" y="129"/>
                </a:lnTo>
                <a:lnTo>
                  <a:pt x="299" y="129"/>
                </a:lnTo>
                <a:lnTo>
                  <a:pt x="300" y="129"/>
                </a:lnTo>
                <a:lnTo>
                  <a:pt x="301" y="129"/>
                </a:lnTo>
                <a:lnTo>
                  <a:pt x="302" y="129"/>
                </a:lnTo>
                <a:lnTo>
                  <a:pt x="303" y="129"/>
                </a:lnTo>
                <a:lnTo>
                  <a:pt x="304" y="129"/>
                </a:lnTo>
                <a:lnTo>
                  <a:pt x="305" y="129"/>
                </a:lnTo>
                <a:lnTo>
                  <a:pt x="306" y="129"/>
                </a:lnTo>
                <a:lnTo>
                  <a:pt x="307" y="129"/>
                </a:lnTo>
                <a:lnTo>
                  <a:pt x="308" y="129"/>
                </a:lnTo>
                <a:lnTo>
                  <a:pt x="308" y="130"/>
                </a:lnTo>
                <a:lnTo>
                  <a:pt x="309" y="130"/>
                </a:lnTo>
                <a:lnTo>
                  <a:pt x="310" y="130"/>
                </a:lnTo>
                <a:lnTo>
                  <a:pt x="311" y="130"/>
                </a:lnTo>
                <a:lnTo>
                  <a:pt x="312" y="130"/>
                </a:lnTo>
                <a:lnTo>
                  <a:pt x="313" y="130"/>
                </a:lnTo>
                <a:lnTo>
                  <a:pt x="314" y="130"/>
                </a:lnTo>
                <a:lnTo>
                  <a:pt x="315" y="130"/>
                </a:lnTo>
                <a:lnTo>
                  <a:pt x="316" y="130"/>
                </a:lnTo>
                <a:lnTo>
                  <a:pt x="317" y="130"/>
                </a:lnTo>
                <a:lnTo>
                  <a:pt x="318" y="130"/>
                </a:lnTo>
                <a:lnTo>
                  <a:pt x="319" y="130"/>
                </a:lnTo>
                <a:lnTo>
                  <a:pt x="320" y="130"/>
                </a:lnTo>
                <a:lnTo>
                  <a:pt x="321" y="130"/>
                </a:lnTo>
                <a:lnTo>
                  <a:pt x="322" y="130"/>
                </a:lnTo>
                <a:lnTo>
                  <a:pt x="323" y="130"/>
                </a:lnTo>
                <a:lnTo>
                  <a:pt x="324" y="130"/>
                </a:lnTo>
                <a:lnTo>
                  <a:pt x="325" y="130"/>
                </a:lnTo>
                <a:lnTo>
                  <a:pt x="326" y="130"/>
                </a:lnTo>
                <a:lnTo>
                  <a:pt x="327" y="130"/>
                </a:lnTo>
                <a:lnTo>
                  <a:pt x="328" y="130"/>
                </a:lnTo>
                <a:lnTo>
                  <a:pt x="329" y="130"/>
                </a:lnTo>
                <a:lnTo>
                  <a:pt x="330" y="130"/>
                </a:lnTo>
                <a:lnTo>
                  <a:pt x="331" y="130"/>
                </a:lnTo>
                <a:lnTo>
                  <a:pt x="332" y="130"/>
                </a:lnTo>
                <a:lnTo>
                  <a:pt x="333" y="130"/>
                </a:lnTo>
                <a:lnTo>
                  <a:pt x="334" y="130"/>
                </a:lnTo>
                <a:lnTo>
                  <a:pt x="335" y="130"/>
                </a:lnTo>
                <a:lnTo>
                  <a:pt x="335" y="131"/>
                </a:lnTo>
                <a:lnTo>
                  <a:pt x="336" y="131"/>
                </a:lnTo>
                <a:lnTo>
                  <a:pt x="337" y="131"/>
                </a:lnTo>
                <a:lnTo>
                  <a:pt x="338" y="131"/>
                </a:lnTo>
                <a:lnTo>
                  <a:pt x="339" y="131"/>
                </a:lnTo>
                <a:lnTo>
                  <a:pt x="340" y="131"/>
                </a:lnTo>
                <a:lnTo>
                  <a:pt x="341" y="131"/>
                </a:lnTo>
                <a:lnTo>
                  <a:pt x="342" y="131"/>
                </a:lnTo>
                <a:lnTo>
                  <a:pt x="343" y="131"/>
                </a:lnTo>
                <a:lnTo>
                  <a:pt x="344" y="131"/>
                </a:lnTo>
                <a:lnTo>
                  <a:pt x="345" y="131"/>
                </a:lnTo>
                <a:lnTo>
                  <a:pt x="346" y="131"/>
                </a:lnTo>
                <a:lnTo>
                  <a:pt x="347" y="131"/>
                </a:lnTo>
                <a:lnTo>
                  <a:pt x="348" y="131"/>
                </a:lnTo>
                <a:lnTo>
                  <a:pt x="349" y="131"/>
                </a:lnTo>
                <a:lnTo>
                  <a:pt x="350" y="131"/>
                </a:lnTo>
                <a:lnTo>
                  <a:pt x="351" y="131"/>
                </a:lnTo>
                <a:lnTo>
                  <a:pt x="352" y="131"/>
                </a:lnTo>
                <a:lnTo>
                  <a:pt x="353" y="131"/>
                </a:lnTo>
                <a:lnTo>
                  <a:pt x="354" y="131"/>
                </a:lnTo>
                <a:lnTo>
                  <a:pt x="355" y="131"/>
                </a:lnTo>
                <a:lnTo>
                  <a:pt x="356" y="131"/>
                </a:lnTo>
                <a:lnTo>
                  <a:pt x="357" y="131"/>
                </a:lnTo>
                <a:lnTo>
                  <a:pt x="358" y="131"/>
                </a:lnTo>
                <a:lnTo>
                  <a:pt x="359" y="131"/>
                </a:lnTo>
                <a:lnTo>
                  <a:pt x="360" y="131"/>
                </a:lnTo>
                <a:lnTo>
                  <a:pt x="361" y="131"/>
                </a:lnTo>
                <a:lnTo>
                  <a:pt x="362" y="131"/>
                </a:lnTo>
                <a:lnTo>
                  <a:pt x="363" y="131"/>
                </a:lnTo>
                <a:lnTo>
                  <a:pt x="364" y="131"/>
                </a:lnTo>
                <a:lnTo>
                  <a:pt x="365" y="131"/>
                </a:lnTo>
                <a:lnTo>
                  <a:pt x="366" y="131"/>
                </a:lnTo>
                <a:lnTo>
                  <a:pt x="367" y="131"/>
                </a:lnTo>
                <a:lnTo>
                  <a:pt x="368" y="131"/>
                </a:lnTo>
                <a:lnTo>
                  <a:pt x="369" y="131"/>
                </a:lnTo>
                <a:lnTo>
                  <a:pt x="370" y="131"/>
                </a:lnTo>
                <a:lnTo>
                  <a:pt x="371" y="131"/>
                </a:lnTo>
                <a:lnTo>
                  <a:pt x="372" y="131"/>
                </a:lnTo>
                <a:lnTo>
                  <a:pt x="373" y="131"/>
                </a:lnTo>
                <a:lnTo>
                  <a:pt x="374" y="131"/>
                </a:lnTo>
                <a:lnTo>
                  <a:pt x="375" y="131"/>
                </a:lnTo>
                <a:lnTo>
                  <a:pt x="376" y="131"/>
                </a:lnTo>
                <a:lnTo>
                  <a:pt x="376" y="132"/>
                </a:lnTo>
                <a:lnTo>
                  <a:pt x="377" y="132"/>
                </a:lnTo>
                <a:lnTo>
                  <a:pt x="378" y="132"/>
                </a:lnTo>
                <a:lnTo>
                  <a:pt x="379" y="132"/>
                </a:lnTo>
                <a:lnTo>
                  <a:pt x="380" y="132"/>
                </a:lnTo>
                <a:lnTo>
                  <a:pt x="381" y="132"/>
                </a:lnTo>
                <a:lnTo>
                  <a:pt x="382" y="132"/>
                </a:lnTo>
                <a:lnTo>
                  <a:pt x="383" y="132"/>
                </a:lnTo>
                <a:lnTo>
                  <a:pt x="384" y="132"/>
                </a:lnTo>
                <a:lnTo>
                  <a:pt x="385" y="132"/>
                </a:lnTo>
                <a:lnTo>
                  <a:pt x="386" y="132"/>
                </a:lnTo>
                <a:lnTo>
                  <a:pt x="387" y="132"/>
                </a:lnTo>
                <a:lnTo>
                  <a:pt x="388" y="132"/>
                </a:lnTo>
                <a:lnTo>
                  <a:pt x="389" y="132"/>
                </a:lnTo>
                <a:lnTo>
                  <a:pt x="390" y="132"/>
                </a:lnTo>
                <a:lnTo>
                  <a:pt x="391" y="132"/>
                </a:lnTo>
                <a:lnTo>
                  <a:pt x="392" y="132"/>
                </a:lnTo>
                <a:lnTo>
                  <a:pt x="393" y="132"/>
                </a:lnTo>
                <a:lnTo>
                  <a:pt x="394" y="132"/>
                </a:lnTo>
                <a:lnTo>
                  <a:pt x="395" y="132"/>
                </a:lnTo>
                <a:lnTo>
                  <a:pt x="396" y="132"/>
                </a:lnTo>
                <a:lnTo>
                  <a:pt x="397" y="132"/>
                </a:lnTo>
                <a:lnTo>
                  <a:pt x="398" y="132"/>
                </a:lnTo>
                <a:lnTo>
                  <a:pt x="399" y="132"/>
                </a:lnTo>
                <a:lnTo>
                  <a:pt x="400" y="132"/>
                </a:lnTo>
                <a:lnTo>
                  <a:pt x="401" y="132"/>
                </a:lnTo>
                <a:lnTo>
                  <a:pt x="402" y="132"/>
                </a:lnTo>
                <a:lnTo>
                  <a:pt x="403" y="132"/>
                </a:lnTo>
                <a:lnTo>
                  <a:pt x="404" y="132"/>
                </a:lnTo>
                <a:lnTo>
                  <a:pt x="405" y="132"/>
                </a:lnTo>
                <a:lnTo>
                  <a:pt x="406" y="132"/>
                </a:lnTo>
                <a:lnTo>
                  <a:pt x="407" y="132"/>
                </a:lnTo>
                <a:lnTo>
                  <a:pt x="408" y="132"/>
                </a:lnTo>
                <a:lnTo>
                  <a:pt x="409" y="132"/>
                </a:lnTo>
                <a:lnTo>
                  <a:pt x="410" y="132"/>
                </a:lnTo>
              </a:path>
            </a:pathLst>
          </a:custGeom>
          <a:noFill/>
          <a:ln w="15875">
            <a:solidFill>
              <a:srgbClr val="CC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" name="Freeform 15"/>
          <p:cNvSpPr>
            <a:spLocks/>
          </p:cNvSpPr>
          <p:nvPr/>
        </p:nvSpPr>
        <p:spPr bwMode="auto">
          <a:xfrm>
            <a:off x="2551479" y="1946775"/>
            <a:ext cx="4052887" cy="2466975"/>
          </a:xfrm>
          <a:custGeom>
            <a:avLst/>
            <a:gdLst>
              <a:gd name="T0" fmla="*/ 2147483647 w 410"/>
              <a:gd name="T1" fmla="*/ 2147483647 h 250"/>
              <a:gd name="T2" fmla="*/ 2147483647 w 410"/>
              <a:gd name="T3" fmla="*/ 2147483647 h 250"/>
              <a:gd name="T4" fmla="*/ 2147483647 w 410"/>
              <a:gd name="T5" fmla="*/ 2147483647 h 250"/>
              <a:gd name="T6" fmla="*/ 2147483647 w 410"/>
              <a:gd name="T7" fmla="*/ 2147483647 h 250"/>
              <a:gd name="T8" fmla="*/ 2147483647 w 410"/>
              <a:gd name="T9" fmla="*/ 2147483647 h 250"/>
              <a:gd name="T10" fmla="*/ 2147483647 w 410"/>
              <a:gd name="T11" fmla="*/ 2147483647 h 250"/>
              <a:gd name="T12" fmla="*/ 2147483647 w 410"/>
              <a:gd name="T13" fmla="*/ 2147483647 h 250"/>
              <a:gd name="T14" fmla="*/ 2147483647 w 410"/>
              <a:gd name="T15" fmla="*/ 2147483647 h 250"/>
              <a:gd name="T16" fmla="*/ 2147483647 w 410"/>
              <a:gd name="T17" fmla="*/ 2147483647 h 250"/>
              <a:gd name="T18" fmla="*/ 2147483647 w 410"/>
              <a:gd name="T19" fmla="*/ 2147483647 h 250"/>
              <a:gd name="T20" fmla="*/ 2147483647 w 410"/>
              <a:gd name="T21" fmla="*/ 2147483647 h 250"/>
              <a:gd name="T22" fmla="*/ 2147483647 w 410"/>
              <a:gd name="T23" fmla="*/ 2147483647 h 250"/>
              <a:gd name="T24" fmla="*/ 2147483647 w 410"/>
              <a:gd name="T25" fmla="*/ 2147483647 h 250"/>
              <a:gd name="T26" fmla="*/ 2147483647 w 410"/>
              <a:gd name="T27" fmla="*/ 2147483647 h 250"/>
              <a:gd name="T28" fmla="*/ 2147483647 w 410"/>
              <a:gd name="T29" fmla="*/ 2147483647 h 250"/>
              <a:gd name="T30" fmla="*/ 2147483647 w 410"/>
              <a:gd name="T31" fmla="*/ 2147483647 h 250"/>
              <a:gd name="T32" fmla="*/ 2147483647 w 410"/>
              <a:gd name="T33" fmla="*/ 2147483647 h 250"/>
              <a:gd name="T34" fmla="*/ 2147483647 w 410"/>
              <a:gd name="T35" fmla="*/ 2147483647 h 250"/>
              <a:gd name="T36" fmla="*/ 2147483647 w 410"/>
              <a:gd name="T37" fmla="*/ 2147483647 h 250"/>
              <a:gd name="T38" fmla="*/ 2147483647 w 410"/>
              <a:gd name="T39" fmla="*/ 2147483647 h 250"/>
              <a:gd name="T40" fmla="*/ 2147483647 w 410"/>
              <a:gd name="T41" fmla="*/ 2147483647 h 250"/>
              <a:gd name="T42" fmla="*/ 2147483647 w 410"/>
              <a:gd name="T43" fmla="*/ 2147483647 h 250"/>
              <a:gd name="T44" fmla="*/ 2147483647 w 410"/>
              <a:gd name="T45" fmla="*/ 2147483647 h 250"/>
              <a:gd name="T46" fmla="*/ 2147483647 w 410"/>
              <a:gd name="T47" fmla="*/ 2147483647 h 250"/>
              <a:gd name="T48" fmla="*/ 2147483647 w 410"/>
              <a:gd name="T49" fmla="*/ 2147483647 h 250"/>
              <a:gd name="T50" fmla="*/ 2147483647 w 410"/>
              <a:gd name="T51" fmla="*/ 2147483647 h 250"/>
              <a:gd name="T52" fmla="*/ 2147483647 w 410"/>
              <a:gd name="T53" fmla="*/ 2147483647 h 250"/>
              <a:gd name="T54" fmla="*/ 2147483647 w 410"/>
              <a:gd name="T55" fmla="*/ 2147483647 h 250"/>
              <a:gd name="T56" fmla="*/ 2147483647 w 410"/>
              <a:gd name="T57" fmla="*/ 2147483647 h 250"/>
              <a:gd name="T58" fmla="*/ 2147483647 w 410"/>
              <a:gd name="T59" fmla="*/ 2147483647 h 250"/>
              <a:gd name="T60" fmla="*/ 2147483647 w 410"/>
              <a:gd name="T61" fmla="*/ 2147483647 h 250"/>
              <a:gd name="T62" fmla="*/ 2147483647 w 410"/>
              <a:gd name="T63" fmla="*/ 2147483647 h 250"/>
              <a:gd name="T64" fmla="*/ 2147483647 w 410"/>
              <a:gd name="T65" fmla="*/ 2147483647 h 250"/>
              <a:gd name="T66" fmla="*/ 2147483647 w 410"/>
              <a:gd name="T67" fmla="*/ 2147483647 h 250"/>
              <a:gd name="T68" fmla="*/ 2147483647 w 410"/>
              <a:gd name="T69" fmla="*/ 2147483647 h 250"/>
              <a:gd name="T70" fmla="*/ 2147483647 w 410"/>
              <a:gd name="T71" fmla="*/ 2147483647 h 250"/>
              <a:gd name="T72" fmla="*/ 2147483647 w 410"/>
              <a:gd name="T73" fmla="*/ 2147483647 h 250"/>
              <a:gd name="T74" fmla="*/ 2147483647 w 410"/>
              <a:gd name="T75" fmla="*/ 2147483647 h 250"/>
              <a:gd name="T76" fmla="*/ 2147483647 w 410"/>
              <a:gd name="T77" fmla="*/ 2147483647 h 250"/>
              <a:gd name="T78" fmla="*/ 2147483647 w 410"/>
              <a:gd name="T79" fmla="*/ 2147483647 h 250"/>
              <a:gd name="T80" fmla="*/ 2147483647 w 410"/>
              <a:gd name="T81" fmla="*/ 2147483647 h 250"/>
              <a:gd name="T82" fmla="*/ 2147483647 w 410"/>
              <a:gd name="T83" fmla="*/ 2147483647 h 250"/>
              <a:gd name="T84" fmla="*/ 2147483647 w 410"/>
              <a:gd name="T85" fmla="*/ 2147483647 h 250"/>
              <a:gd name="T86" fmla="*/ 2147483647 w 410"/>
              <a:gd name="T87" fmla="*/ 2147483647 h 250"/>
              <a:gd name="T88" fmla="*/ 2147483647 w 410"/>
              <a:gd name="T89" fmla="*/ 2147483647 h 250"/>
              <a:gd name="T90" fmla="*/ 2147483647 w 410"/>
              <a:gd name="T91" fmla="*/ 2147483647 h 250"/>
              <a:gd name="T92" fmla="*/ 2147483647 w 410"/>
              <a:gd name="T93" fmla="*/ 2147483647 h 250"/>
              <a:gd name="T94" fmla="*/ 2147483647 w 410"/>
              <a:gd name="T95" fmla="*/ 2147483647 h 250"/>
              <a:gd name="T96" fmla="*/ 2147483647 w 410"/>
              <a:gd name="T97" fmla="*/ 2147483647 h 250"/>
              <a:gd name="T98" fmla="*/ 2147483647 w 410"/>
              <a:gd name="T99" fmla="*/ 2147483647 h 250"/>
              <a:gd name="T100" fmla="*/ 2147483647 w 410"/>
              <a:gd name="T101" fmla="*/ 2147483647 h 250"/>
              <a:gd name="T102" fmla="*/ 2147483647 w 410"/>
              <a:gd name="T103" fmla="*/ 2147483647 h 250"/>
              <a:gd name="T104" fmla="*/ 2147483647 w 410"/>
              <a:gd name="T105" fmla="*/ 2147483647 h 250"/>
              <a:gd name="T106" fmla="*/ 2147483647 w 410"/>
              <a:gd name="T107" fmla="*/ 2147483647 h 250"/>
              <a:gd name="T108" fmla="*/ 2147483647 w 410"/>
              <a:gd name="T109" fmla="*/ 2147483647 h 250"/>
              <a:gd name="T110" fmla="*/ 2147483647 w 410"/>
              <a:gd name="T111" fmla="*/ 2147483647 h 250"/>
              <a:gd name="T112" fmla="*/ 2147483647 w 410"/>
              <a:gd name="T113" fmla="*/ 2147483647 h 250"/>
              <a:gd name="T114" fmla="*/ 2147483647 w 410"/>
              <a:gd name="T115" fmla="*/ 2147483647 h 250"/>
              <a:gd name="T116" fmla="*/ 2147483647 w 410"/>
              <a:gd name="T117" fmla="*/ 2147483647 h 250"/>
              <a:gd name="T118" fmla="*/ 2147483647 w 410"/>
              <a:gd name="T119" fmla="*/ 2147483647 h 250"/>
              <a:gd name="T120" fmla="*/ 2147483647 w 410"/>
              <a:gd name="T121" fmla="*/ 2147483647 h 250"/>
              <a:gd name="T122" fmla="*/ 2147483647 w 410"/>
              <a:gd name="T123" fmla="*/ 2147483647 h 25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410" h="250">
                <a:moveTo>
                  <a:pt x="0" y="250"/>
                </a:moveTo>
                <a:lnTo>
                  <a:pt x="1" y="250"/>
                </a:lnTo>
                <a:lnTo>
                  <a:pt x="2" y="250"/>
                </a:lnTo>
                <a:lnTo>
                  <a:pt x="3" y="250"/>
                </a:lnTo>
                <a:lnTo>
                  <a:pt x="4" y="250"/>
                </a:lnTo>
                <a:lnTo>
                  <a:pt x="5" y="250"/>
                </a:lnTo>
                <a:lnTo>
                  <a:pt x="5" y="249"/>
                </a:lnTo>
                <a:lnTo>
                  <a:pt x="6" y="249"/>
                </a:lnTo>
                <a:lnTo>
                  <a:pt x="7" y="249"/>
                </a:lnTo>
                <a:lnTo>
                  <a:pt x="8" y="249"/>
                </a:lnTo>
                <a:lnTo>
                  <a:pt x="9" y="249"/>
                </a:lnTo>
                <a:lnTo>
                  <a:pt x="10" y="249"/>
                </a:lnTo>
                <a:lnTo>
                  <a:pt x="11" y="249"/>
                </a:lnTo>
                <a:lnTo>
                  <a:pt x="12" y="249"/>
                </a:lnTo>
                <a:lnTo>
                  <a:pt x="13" y="249"/>
                </a:lnTo>
                <a:lnTo>
                  <a:pt x="14" y="249"/>
                </a:lnTo>
                <a:lnTo>
                  <a:pt x="15" y="249"/>
                </a:lnTo>
                <a:lnTo>
                  <a:pt x="16" y="249"/>
                </a:lnTo>
                <a:lnTo>
                  <a:pt x="16" y="248"/>
                </a:lnTo>
                <a:lnTo>
                  <a:pt x="17" y="248"/>
                </a:lnTo>
                <a:lnTo>
                  <a:pt x="18" y="248"/>
                </a:lnTo>
                <a:lnTo>
                  <a:pt x="18" y="247"/>
                </a:lnTo>
                <a:lnTo>
                  <a:pt x="18" y="246"/>
                </a:lnTo>
                <a:lnTo>
                  <a:pt x="19" y="246"/>
                </a:lnTo>
                <a:lnTo>
                  <a:pt x="19" y="245"/>
                </a:lnTo>
                <a:lnTo>
                  <a:pt x="19" y="244"/>
                </a:lnTo>
                <a:lnTo>
                  <a:pt x="20" y="244"/>
                </a:lnTo>
                <a:lnTo>
                  <a:pt x="20" y="243"/>
                </a:lnTo>
                <a:lnTo>
                  <a:pt x="20" y="242"/>
                </a:lnTo>
                <a:lnTo>
                  <a:pt x="20" y="241"/>
                </a:lnTo>
                <a:lnTo>
                  <a:pt x="21" y="241"/>
                </a:lnTo>
                <a:lnTo>
                  <a:pt x="21" y="240"/>
                </a:lnTo>
                <a:lnTo>
                  <a:pt x="21" y="239"/>
                </a:lnTo>
                <a:lnTo>
                  <a:pt x="21" y="238"/>
                </a:lnTo>
                <a:lnTo>
                  <a:pt x="22" y="237"/>
                </a:lnTo>
                <a:lnTo>
                  <a:pt x="22" y="236"/>
                </a:lnTo>
                <a:lnTo>
                  <a:pt x="22" y="235"/>
                </a:lnTo>
                <a:lnTo>
                  <a:pt x="22" y="234"/>
                </a:lnTo>
                <a:lnTo>
                  <a:pt x="22" y="233"/>
                </a:lnTo>
                <a:lnTo>
                  <a:pt x="23" y="233"/>
                </a:lnTo>
                <a:lnTo>
                  <a:pt x="23" y="232"/>
                </a:lnTo>
                <a:lnTo>
                  <a:pt x="23" y="231"/>
                </a:lnTo>
                <a:lnTo>
                  <a:pt x="23" y="230"/>
                </a:lnTo>
                <a:lnTo>
                  <a:pt x="23" y="229"/>
                </a:lnTo>
                <a:lnTo>
                  <a:pt x="23" y="228"/>
                </a:lnTo>
                <a:lnTo>
                  <a:pt x="24" y="227"/>
                </a:lnTo>
                <a:lnTo>
                  <a:pt x="24" y="226"/>
                </a:lnTo>
                <a:lnTo>
                  <a:pt x="24" y="225"/>
                </a:lnTo>
                <a:lnTo>
                  <a:pt x="24" y="224"/>
                </a:lnTo>
                <a:lnTo>
                  <a:pt x="24" y="223"/>
                </a:lnTo>
                <a:lnTo>
                  <a:pt x="24" y="222"/>
                </a:lnTo>
                <a:lnTo>
                  <a:pt x="24" y="221"/>
                </a:lnTo>
                <a:lnTo>
                  <a:pt x="25" y="221"/>
                </a:lnTo>
                <a:lnTo>
                  <a:pt x="25" y="220"/>
                </a:lnTo>
                <a:lnTo>
                  <a:pt x="25" y="219"/>
                </a:lnTo>
                <a:lnTo>
                  <a:pt x="25" y="218"/>
                </a:lnTo>
                <a:lnTo>
                  <a:pt x="25" y="217"/>
                </a:lnTo>
                <a:lnTo>
                  <a:pt x="25" y="216"/>
                </a:lnTo>
                <a:lnTo>
                  <a:pt x="25" y="215"/>
                </a:lnTo>
                <a:lnTo>
                  <a:pt x="25" y="214"/>
                </a:lnTo>
                <a:lnTo>
                  <a:pt x="25" y="213"/>
                </a:lnTo>
                <a:lnTo>
                  <a:pt x="26" y="212"/>
                </a:lnTo>
                <a:lnTo>
                  <a:pt x="26" y="211"/>
                </a:lnTo>
                <a:lnTo>
                  <a:pt x="26" y="210"/>
                </a:lnTo>
                <a:lnTo>
                  <a:pt x="26" y="209"/>
                </a:lnTo>
                <a:lnTo>
                  <a:pt x="26" y="208"/>
                </a:lnTo>
                <a:lnTo>
                  <a:pt x="26" y="207"/>
                </a:lnTo>
                <a:lnTo>
                  <a:pt x="26" y="206"/>
                </a:lnTo>
                <a:lnTo>
                  <a:pt x="26" y="205"/>
                </a:lnTo>
                <a:lnTo>
                  <a:pt x="27" y="204"/>
                </a:lnTo>
                <a:lnTo>
                  <a:pt x="27" y="203"/>
                </a:lnTo>
                <a:lnTo>
                  <a:pt x="27" y="202"/>
                </a:lnTo>
                <a:lnTo>
                  <a:pt x="27" y="201"/>
                </a:lnTo>
                <a:lnTo>
                  <a:pt x="27" y="200"/>
                </a:lnTo>
                <a:lnTo>
                  <a:pt x="27" y="199"/>
                </a:lnTo>
                <a:lnTo>
                  <a:pt x="27" y="198"/>
                </a:lnTo>
                <a:lnTo>
                  <a:pt x="27" y="197"/>
                </a:lnTo>
                <a:lnTo>
                  <a:pt x="27" y="196"/>
                </a:lnTo>
                <a:lnTo>
                  <a:pt x="28" y="195"/>
                </a:lnTo>
                <a:lnTo>
                  <a:pt x="28" y="194"/>
                </a:lnTo>
                <a:lnTo>
                  <a:pt x="28" y="193"/>
                </a:lnTo>
                <a:lnTo>
                  <a:pt x="28" y="192"/>
                </a:lnTo>
                <a:lnTo>
                  <a:pt x="28" y="191"/>
                </a:lnTo>
                <a:lnTo>
                  <a:pt x="28" y="190"/>
                </a:lnTo>
                <a:lnTo>
                  <a:pt x="28" y="189"/>
                </a:lnTo>
                <a:lnTo>
                  <a:pt x="28" y="188"/>
                </a:lnTo>
                <a:lnTo>
                  <a:pt x="28" y="187"/>
                </a:lnTo>
                <a:lnTo>
                  <a:pt x="28" y="186"/>
                </a:lnTo>
                <a:lnTo>
                  <a:pt x="29" y="185"/>
                </a:lnTo>
                <a:lnTo>
                  <a:pt x="29" y="184"/>
                </a:lnTo>
                <a:lnTo>
                  <a:pt x="29" y="183"/>
                </a:lnTo>
                <a:lnTo>
                  <a:pt x="29" y="182"/>
                </a:lnTo>
                <a:lnTo>
                  <a:pt x="29" y="181"/>
                </a:lnTo>
                <a:lnTo>
                  <a:pt x="29" y="180"/>
                </a:lnTo>
                <a:lnTo>
                  <a:pt x="29" y="179"/>
                </a:lnTo>
                <a:lnTo>
                  <a:pt x="29" y="178"/>
                </a:lnTo>
                <a:lnTo>
                  <a:pt x="29" y="177"/>
                </a:lnTo>
                <a:lnTo>
                  <a:pt x="29" y="176"/>
                </a:lnTo>
                <a:lnTo>
                  <a:pt x="30" y="175"/>
                </a:lnTo>
                <a:lnTo>
                  <a:pt x="30" y="174"/>
                </a:lnTo>
                <a:lnTo>
                  <a:pt x="30" y="173"/>
                </a:lnTo>
                <a:lnTo>
                  <a:pt x="30" y="172"/>
                </a:lnTo>
                <a:lnTo>
                  <a:pt x="30" y="171"/>
                </a:lnTo>
                <a:lnTo>
                  <a:pt x="30" y="170"/>
                </a:lnTo>
                <a:lnTo>
                  <a:pt x="30" y="169"/>
                </a:lnTo>
                <a:lnTo>
                  <a:pt x="30" y="168"/>
                </a:lnTo>
                <a:lnTo>
                  <a:pt x="30" y="167"/>
                </a:lnTo>
                <a:lnTo>
                  <a:pt x="30" y="166"/>
                </a:lnTo>
                <a:lnTo>
                  <a:pt x="30" y="165"/>
                </a:lnTo>
                <a:lnTo>
                  <a:pt x="30" y="164"/>
                </a:lnTo>
                <a:lnTo>
                  <a:pt x="31" y="163"/>
                </a:lnTo>
                <a:lnTo>
                  <a:pt x="31" y="162"/>
                </a:lnTo>
                <a:lnTo>
                  <a:pt x="31" y="161"/>
                </a:lnTo>
                <a:lnTo>
                  <a:pt x="31" y="160"/>
                </a:lnTo>
                <a:lnTo>
                  <a:pt x="31" y="159"/>
                </a:lnTo>
                <a:lnTo>
                  <a:pt x="31" y="158"/>
                </a:lnTo>
                <a:lnTo>
                  <a:pt x="31" y="157"/>
                </a:lnTo>
                <a:lnTo>
                  <a:pt x="31" y="156"/>
                </a:lnTo>
                <a:lnTo>
                  <a:pt x="31" y="155"/>
                </a:lnTo>
                <a:lnTo>
                  <a:pt x="31" y="154"/>
                </a:lnTo>
                <a:lnTo>
                  <a:pt x="31" y="153"/>
                </a:lnTo>
                <a:lnTo>
                  <a:pt x="32" y="152"/>
                </a:lnTo>
                <a:lnTo>
                  <a:pt x="32" y="151"/>
                </a:lnTo>
                <a:lnTo>
                  <a:pt x="32" y="150"/>
                </a:lnTo>
                <a:lnTo>
                  <a:pt x="32" y="149"/>
                </a:lnTo>
                <a:lnTo>
                  <a:pt x="32" y="148"/>
                </a:lnTo>
                <a:lnTo>
                  <a:pt x="32" y="147"/>
                </a:lnTo>
                <a:lnTo>
                  <a:pt x="32" y="146"/>
                </a:lnTo>
                <a:lnTo>
                  <a:pt x="32" y="145"/>
                </a:lnTo>
                <a:lnTo>
                  <a:pt x="32" y="144"/>
                </a:lnTo>
                <a:lnTo>
                  <a:pt x="32" y="143"/>
                </a:lnTo>
                <a:lnTo>
                  <a:pt x="32" y="142"/>
                </a:lnTo>
                <a:lnTo>
                  <a:pt x="33" y="141"/>
                </a:lnTo>
                <a:lnTo>
                  <a:pt x="33" y="140"/>
                </a:lnTo>
                <a:lnTo>
                  <a:pt x="33" y="139"/>
                </a:lnTo>
                <a:lnTo>
                  <a:pt x="33" y="138"/>
                </a:lnTo>
                <a:lnTo>
                  <a:pt x="33" y="137"/>
                </a:lnTo>
                <a:lnTo>
                  <a:pt x="33" y="136"/>
                </a:lnTo>
                <a:lnTo>
                  <a:pt x="33" y="135"/>
                </a:lnTo>
                <a:lnTo>
                  <a:pt x="33" y="134"/>
                </a:lnTo>
                <a:lnTo>
                  <a:pt x="33" y="133"/>
                </a:lnTo>
                <a:lnTo>
                  <a:pt x="33" y="132"/>
                </a:lnTo>
                <a:lnTo>
                  <a:pt x="33" y="131"/>
                </a:lnTo>
                <a:lnTo>
                  <a:pt x="34" y="130"/>
                </a:lnTo>
                <a:lnTo>
                  <a:pt x="34" y="129"/>
                </a:lnTo>
                <a:lnTo>
                  <a:pt x="34" y="128"/>
                </a:lnTo>
                <a:lnTo>
                  <a:pt x="34" y="127"/>
                </a:lnTo>
                <a:lnTo>
                  <a:pt x="34" y="126"/>
                </a:lnTo>
                <a:lnTo>
                  <a:pt x="34" y="125"/>
                </a:lnTo>
                <a:lnTo>
                  <a:pt x="34" y="124"/>
                </a:lnTo>
                <a:lnTo>
                  <a:pt x="34" y="123"/>
                </a:lnTo>
                <a:lnTo>
                  <a:pt x="34" y="122"/>
                </a:lnTo>
                <a:lnTo>
                  <a:pt x="34" y="121"/>
                </a:lnTo>
                <a:lnTo>
                  <a:pt x="34" y="120"/>
                </a:lnTo>
                <a:lnTo>
                  <a:pt x="35" y="119"/>
                </a:lnTo>
                <a:lnTo>
                  <a:pt x="35" y="118"/>
                </a:lnTo>
                <a:lnTo>
                  <a:pt x="35" y="117"/>
                </a:lnTo>
                <a:lnTo>
                  <a:pt x="35" y="116"/>
                </a:lnTo>
                <a:lnTo>
                  <a:pt x="35" y="115"/>
                </a:lnTo>
                <a:lnTo>
                  <a:pt x="35" y="114"/>
                </a:lnTo>
                <a:lnTo>
                  <a:pt x="35" y="113"/>
                </a:lnTo>
                <a:lnTo>
                  <a:pt x="35" y="112"/>
                </a:lnTo>
                <a:lnTo>
                  <a:pt x="35" y="111"/>
                </a:lnTo>
                <a:lnTo>
                  <a:pt x="35" y="110"/>
                </a:lnTo>
                <a:lnTo>
                  <a:pt x="35" y="109"/>
                </a:lnTo>
                <a:lnTo>
                  <a:pt x="35" y="108"/>
                </a:lnTo>
                <a:lnTo>
                  <a:pt x="36" y="107"/>
                </a:lnTo>
                <a:lnTo>
                  <a:pt x="36" y="106"/>
                </a:lnTo>
                <a:lnTo>
                  <a:pt x="36" y="105"/>
                </a:lnTo>
                <a:lnTo>
                  <a:pt x="36" y="104"/>
                </a:lnTo>
                <a:lnTo>
                  <a:pt x="36" y="103"/>
                </a:lnTo>
                <a:lnTo>
                  <a:pt x="36" y="102"/>
                </a:lnTo>
                <a:lnTo>
                  <a:pt x="36" y="101"/>
                </a:lnTo>
                <a:lnTo>
                  <a:pt x="36" y="100"/>
                </a:lnTo>
                <a:lnTo>
                  <a:pt x="36" y="99"/>
                </a:lnTo>
                <a:lnTo>
                  <a:pt x="36" y="98"/>
                </a:lnTo>
                <a:lnTo>
                  <a:pt x="36" y="97"/>
                </a:lnTo>
                <a:lnTo>
                  <a:pt x="37" y="96"/>
                </a:lnTo>
                <a:lnTo>
                  <a:pt x="37" y="95"/>
                </a:lnTo>
                <a:lnTo>
                  <a:pt x="37" y="94"/>
                </a:lnTo>
                <a:lnTo>
                  <a:pt x="37" y="93"/>
                </a:lnTo>
                <a:lnTo>
                  <a:pt x="37" y="92"/>
                </a:lnTo>
                <a:lnTo>
                  <a:pt x="37" y="91"/>
                </a:lnTo>
                <a:lnTo>
                  <a:pt x="37" y="90"/>
                </a:lnTo>
                <a:lnTo>
                  <a:pt x="37" y="89"/>
                </a:lnTo>
                <a:lnTo>
                  <a:pt x="37" y="88"/>
                </a:lnTo>
                <a:lnTo>
                  <a:pt x="37" y="87"/>
                </a:lnTo>
                <a:lnTo>
                  <a:pt x="38" y="86"/>
                </a:lnTo>
                <a:lnTo>
                  <a:pt x="38" y="85"/>
                </a:lnTo>
                <a:lnTo>
                  <a:pt x="38" y="84"/>
                </a:lnTo>
                <a:lnTo>
                  <a:pt x="38" y="83"/>
                </a:lnTo>
                <a:lnTo>
                  <a:pt x="38" y="82"/>
                </a:lnTo>
                <a:lnTo>
                  <a:pt x="38" y="81"/>
                </a:lnTo>
                <a:lnTo>
                  <a:pt x="38" y="80"/>
                </a:lnTo>
                <a:lnTo>
                  <a:pt x="38" y="79"/>
                </a:lnTo>
                <a:lnTo>
                  <a:pt x="38" y="78"/>
                </a:lnTo>
                <a:lnTo>
                  <a:pt x="38" y="77"/>
                </a:lnTo>
                <a:lnTo>
                  <a:pt x="39" y="77"/>
                </a:lnTo>
                <a:lnTo>
                  <a:pt x="39" y="76"/>
                </a:lnTo>
                <a:lnTo>
                  <a:pt x="39" y="75"/>
                </a:lnTo>
                <a:lnTo>
                  <a:pt x="39" y="74"/>
                </a:lnTo>
                <a:lnTo>
                  <a:pt x="39" y="73"/>
                </a:lnTo>
                <a:lnTo>
                  <a:pt x="39" y="72"/>
                </a:lnTo>
                <a:lnTo>
                  <a:pt x="39" y="71"/>
                </a:lnTo>
                <a:lnTo>
                  <a:pt x="39" y="70"/>
                </a:lnTo>
                <a:lnTo>
                  <a:pt x="39" y="69"/>
                </a:lnTo>
                <a:lnTo>
                  <a:pt x="39" y="68"/>
                </a:lnTo>
                <a:lnTo>
                  <a:pt x="40" y="68"/>
                </a:lnTo>
                <a:lnTo>
                  <a:pt x="40" y="67"/>
                </a:lnTo>
                <a:lnTo>
                  <a:pt x="40" y="66"/>
                </a:lnTo>
                <a:lnTo>
                  <a:pt x="40" y="65"/>
                </a:lnTo>
                <a:lnTo>
                  <a:pt x="40" y="64"/>
                </a:lnTo>
                <a:lnTo>
                  <a:pt x="40" y="63"/>
                </a:lnTo>
                <a:lnTo>
                  <a:pt x="40" y="62"/>
                </a:lnTo>
                <a:lnTo>
                  <a:pt x="40" y="61"/>
                </a:lnTo>
                <a:lnTo>
                  <a:pt x="40" y="60"/>
                </a:lnTo>
                <a:lnTo>
                  <a:pt x="41" y="59"/>
                </a:lnTo>
                <a:lnTo>
                  <a:pt x="41" y="58"/>
                </a:lnTo>
                <a:lnTo>
                  <a:pt x="41" y="57"/>
                </a:lnTo>
                <a:lnTo>
                  <a:pt x="41" y="56"/>
                </a:lnTo>
                <a:lnTo>
                  <a:pt x="41" y="55"/>
                </a:lnTo>
                <a:lnTo>
                  <a:pt x="41" y="54"/>
                </a:lnTo>
                <a:lnTo>
                  <a:pt x="41" y="53"/>
                </a:lnTo>
                <a:lnTo>
                  <a:pt x="41" y="52"/>
                </a:lnTo>
                <a:lnTo>
                  <a:pt x="41" y="51"/>
                </a:lnTo>
                <a:lnTo>
                  <a:pt x="42" y="50"/>
                </a:lnTo>
                <a:lnTo>
                  <a:pt x="42" y="49"/>
                </a:lnTo>
                <a:lnTo>
                  <a:pt x="42" y="48"/>
                </a:lnTo>
                <a:lnTo>
                  <a:pt x="42" y="47"/>
                </a:lnTo>
                <a:lnTo>
                  <a:pt x="42" y="46"/>
                </a:lnTo>
                <a:lnTo>
                  <a:pt x="42" y="45"/>
                </a:lnTo>
                <a:lnTo>
                  <a:pt x="42" y="44"/>
                </a:lnTo>
                <a:lnTo>
                  <a:pt x="43" y="43"/>
                </a:lnTo>
                <a:lnTo>
                  <a:pt x="43" y="42"/>
                </a:lnTo>
                <a:lnTo>
                  <a:pt x="43" y="41"/>
                </a:lnTo>
                <a:lnTo>
                  <a:pt x="43" y="40"/>
                </a:lnTo>
                <a:lnTo>
                  <a:pt x="43" y="39"/>
                </a:lnTo>
                <a:lnTo>
                  <a:pt x="43" y="38"/>
                </a:lnTo>
                <a:lnTo>
                  <a:pt x="43" y="37"/>
                </a:lnTo>
                <a:lnTo>
                  <a:pt x="44" y="36"/>
                </a:lnTo>
                <a:lnTo>
                  <a:pt x="44" y="35"/>
                </a:lnTo>
                <a:lnTo>
                  <a:pt x="44" y="34"/>
                </a:lnTo>
                <a:lnTo>
                  <a:pt x="44" y="33"/>
                </a:lnTo>
                <a:lnTo>
                  <a:pt x="44" y="32"/>
                </a:lnTo>
                <a:lnTo>
                  <a:pt x="44" y="31"/>
                </a:lnTo>
                <a:lnTo>
                  <a:pt x="45" y="30"/>
                </a:lnTo>
                <a:lnTo>
                  <a:pt x="45" y="29"/>
                </a:lnTo>
                <a:lnTo>
                  <a:pt x="45" y="28"/>
                </a:lnTo>
                <a:lnTo>
                  <a:pt x="45" y="27"/>
                </a:lnTo>
                <a:lnTo>
                  <a:pt x="45" y="26"/>
                </a:lnTo>
                <a:lnTo>
                  <a:pt x="45" y="25"/>
                </a:lnTo>
                <a:lnTo>
                  <a:pt x="46" y="25"/>
                </a:lnTo>
                <a:lnTo>
                  <a:pt x="46" y="24"/>
                </a:lnTo>
                <a:lnTo>
                  <a:pt x="46" y="23"/>
                </a:lnTo>
                <a:lnTo>
                  <a:pt x="46" y="22"/>
                </a:lnTo>
                <a:lnTo>
                  <a:pt x="46" y="21"/>
                </a:lnTo>
                <a:lnTo>
                  <a:pt x="46" y="20"/>
                </a:lnTo>
                <a:lnTo>
                  <a:pt x="47" y="19"/>
                </a:lnTo>
                <a:lnTo>
                  <a:pt x="47" y="18"/>
                </a:lnTo>
                <a:lnTo>
                  <a:pt x="47" y="17"/>
                </a:lnTo>
                <a:lnTo>
                  <a:pt x="47" y="16"/>
                </a:lnTo>
                <a:lnTo>
                  <a:pt x="47" y="15"/>
                </a:lnTo>
                <a:lnTo>
                  <a:pt x="48" y="15"/>
                </a:lnTo>
                <a:lnTo>
                  <a:pt x="48" y="14"/>
                </a:lnTo>
                <a:lnTo>
                  <a:pt x="48" y="13"/>
                </a:lnTo>
                <a:lnTo>
                  <a:pt x="48" y="12"/>
                </a:lnTo>
                <a:lnTo>
                  <a:pt x="49" y="11"/>
                </a:lnTo>
                <a:lnTo>
                  <a:pt x="49" y="10"/>
                </a:lnTo>
                <a:lnTo>
                  <a:pt x="49" y="9"/>
                </a:lnTo>
                <a:lnTo>
                  <a:pt x="49" y="8"/>
                </a:lnTo>
                <a:lnTo>
                  <a:pt x="50" y="8"/>
                </a:lnTo>
                <a:lnTo>
                  <a:pt x="50" y="7"/>
                </a:lnTo>
                <a:lnTo>
                  <a:pt x="50" y="6"/>
                </a:lnTo>
                <a:lnTo>
                  <a:pt x="51" y="6"/>
                </a:lnTo>
                <a:lnTo>
                  <a:pt x="51" y="5"/>
                </a:lnTo>
                <a:lnTo>
                  <a:pt x="51" y="4"/>
                </a:lnTo>
                <a:lnTo>
                  <a:pt x="51" y="3"/>
                </a:lnTo>
                <a:lnTo>
                  <a:pt x="52" y="3"/>
                </a:lnTo>
                <a:lnTo>
                  <a:pt x="52" y="2"/>
                </a:lnTo>
                <a:lnTo>
                  <a:pt x="53" y="2"/>
                </a:lnTo>
                <a:lnTo>
                  <a:pt x="53" y="1"/>
                </a:lnTo>
                <a:lnTo>
                  <a:pt x="54" y="1"/>
                </a:lnTo>
                <a:lnTo>
                  <a:pt x="54" y="0"/>
                </a:lnTo>
                <a:lnTo>
                  <a:pt x="55" y="0"/>
                </a:lnTo>
                <a:lnTo>
                  <a:pt x="56" y="0"/>
                </a:lnTo>
                <a:lnTo>
                  <a:pt x="57" y="0"/>
                </a:lnTo>
                <a:lnTo>
                  <a:pt x="58" y="0"/>
                </a:lnTo>
                <a:lnTo>
                  <a:pt x="58" y="1"/>
                </a:lnTo>
                <a:lnTo>
                  <a:pt x="59" y="1"/>
                </a:lnTo>
                <a:lnTo>
                  <a:pt x="59" y="2"/>
                </a:lnTo>
                <a:lnTo>
                  <a:pt x="60" y="2"/>
                </a:lnTo>
                <a:lnTo>
                  <a:pt x="60" y="3"/>
                </a:lnTo>
                <a:lnTo>
                  <a:pt x="61" y="3"/>
                </a:lnTo>
                <a:lnTo>
                  <a:pt x="61" y="4"/>
                </a:lnTo>
                <a:lnTo>
                  <a:pt x="61" y="5"/>
                </a:lnTo>
                <a:lnTo>
                  <a:pt x="62" y="5"/>
                </a:lnTo>
                <a:lnTo>
                  <a:pt x="62" y="6"/>
                </a:lnTo>
                <a:lnTo>
                  <a:pt x="62" y="7"/>
                </a:lnTo>
                <a:lnTo>
                  <a:pt x="63" y="7"/>
                </a:lnTo>
                <a:lnTo>
                  <a:pt x="63" y="8"/>
                </a:lnTo>
                <a:lnTo>
                  <a:pt x="63" y="9"/>
                </a:lnTo>
                <a:lnTo>
                  <a:pt x="64" y="9"/>
                </a:lnTo>
                <a:lnTo>
                  <a:pt x="64" y="10"/>
                </a:lnTo>
                <a:lnTo>
                  <a:pt x="64" y="11"/>
                </a:lnTo>
                <a:lnTo>
                  <a:pt x="65" y="11"/>
                </a:lnTo>
                <a:lnTo>
                  <a:pt x="65" y="12"/>
                </a:lnTo>
                <a:lnTo>
                  <a:pt x="65" y="13"/>
                </a:lnTo>
                <a:lnTo>
                  <a:pt x="65" y="14"/>
                </a:lnTo>
                <a:lnTo>
                  <a:pt x="66" y="14"/>
                </a:lnTo>
                <a:lnTo>
                  <a:pt x="66" y="15"/>
                </a:lnTo>
                <a:lnTo>
                  <a:pt x="66" y="16"/>
                </a:lnTo>
                <a:lnTo>
                  <a:pt x="67" y="17"/>
                </a:lnTo>
                <a:lnTo>
                  <a:pt x="67" y="18"/>
                </a:lnTo>
                <a:lnTo>
                  <a:pt x="67" y="19"/>
                </a:lnTo>
                <a:lnTo>
                  <a:pt x="68" y="19"/>
                </a:lnTo>
                <a:lnTo>
                  <a:pt x="68" y="20"/>
                </a:lnTo>
                <a:lnTo>
                  <a:pt x="68" y="21"/>
                </a:lnTo>
                <a:lnTo>
                  <a:pt x="68" y="22"/>
                </a:lnTo>
                <a:lnTo>
                  <a:pt x="69" y="22"/>
                </a:lnTo>
                <a:lnTo>
                  <a:pt x="69" y="23"/>
                </a:lnTo>
                <a:lnTo>
                  <a:pt x="69" y="24"/>
                </a:lnTo>
                <a:lnTo>
                  <a:pt x="69" y="25"/>
                </a:lnTo>
                <a:lnTo>
                  <a:pt x="70" y="25"/>
                </a:lnTo>
                <a:lnTo>
                  <a:pt x="70" y="26"/>
                </a:lnTo>
                <a:lnTo>
                  <a:pt x="70" y="27"/>
                </a:lnTo>
                <a:lnTo>
                  <a:pt x="70" y="28"/>
                </a:lnTo>
                <a:lnTo>
                  <a:pt x="71" y="28"/>
                </a:lnTo>
                <a:lnTo>
                  <a:pt x="71" y="29"/>
                </a:lnTo>
                <a:lnTo>
                  <a:pt x="71" y="30"/>
                </a:lnTo>
                <a:lnTo>
                  <a:pt x="71" y="31"/>
                </a:lnTo>
                <a:lnTo>
                  <a:pt x="72" y="31"/>
                </a:lnTo>
                <a:lnTo>
                  <a:pt x="72" y="32"/>
                </a:lnTo>
                <a:lnTo>
                  <a:pt x="72" y="33"/>
                </a:lnTo>
                <a:lnTo>
                  <a:pt x="72" y="34"/>
                </a:lnTo>
                <a:lnTo>
                  <a:pt x="73" y="34"/>
                </a:lnTo>
                <a:lnTo>
                  <a:pt x="73" y="35"/>
                </a:lnTo>
                <a:lnTo>
                  <a:pt x="73" y="36"/>
                </a:lnTo>
                <a:lnTo>
                  <a:pt x="73" y="37"/>
                </a:lnTo>
                <a:lnTo>
                  <a:pt x="74" y="38"/>
                </a:lnTo>
                <a:lnTo>
                  <a:pt x="74" y="39"/>
                </a:lnTo>
                <a:lnTo>
                  <a:pt x="74" y="40"/>
                </a:lnTo>
                <a:lnTo>
                  <a:pt x="74" y="41"/>
                </a:lnTo>
                <a:lnTo>
                  <a:pt x="75" y="41"/>
                </a:lnTo>
                <a:lnTo>
                  <a:pt x="75" y="42"/>
                </a:lnTo>
                <a:lnTo>
                  <a:pt x="75" y="43"/>
                </a:lnTo>
                <a:lnTo>
                  <a:pt x="75" y="44"/>
                </a:lnTo>
                <a:lnTo>
                  <a:pt x="76" y="44"/>
                </a:lnTo>
                <a:lnTo>
                  <a:pt x="76" y="45"/>
                </a:lnTo>
                <a:lnTo>
                  <a:pt x="76" y="46"/>
                </a:lnTo>
                <a:lnTo>
                  <a:pt x="76" y="47"/>
                </a:lnTo>
                <a:lnTo>
                  <a:pt x="77" y="48"/>
                </a:lnTo>
                <a:lnTo>
                  <a:pt x="77" y="49"/>
                </a:lnTo>
                <a:lnTo>
                  <a:pt x="77" y="50"/>
                </a:lnTo>
                <a:lnTo>
                  <a:pt x="77" y="51"/>
                </a:lnTo>
                <a:lnTo>
                  <a:pt x="78" y="51"/>
                </a:lnTo>
                <a:lnTo>
                  <a:pt x="78" y="52"/>
                </a:lnTo>
                <a:lnTo>
                  <a:pt x="78" y="53"/>
                </a:lnTo>
                <a:lnTo>
                  <a:pt x="78" y="54"/>
                </a:lnTo>
                <a:lnTo>
                  <a:pt x="79" y="54"/>
                </a:lnTo>
                <a:lnTo>
                  <a:pt x="79" y="55"/>
                </a:lnTo>
                <a:lnTo>
                  <a:pt x="79" y="56"/>
                </a:lnTo>
                <a:lnTo>
                  <a:pt x="79" y="57"/>
                </a:lnTo>
                <a:lnTo>
                  <a:pt x="80" y="58"/>
                </a:lnTo>
                <a:lnTo>
                  <a:pt x="80" y="59"/>
                </a:lnTo>
                <a:lnTo>
                  <a:pt x="80" y="60"/>
                </a:lnTo>
                <a:lnTo>
                  <a:pt x="80" y="61"/>
                </a:lnTo>
                <a:lnTo>
                  <a:pt x="81" y="61"/>
                </a:lnTo>
                <a:lnTo>
                  <a:pt x="81" y="62"/>
                </a:lnTo>
                <a:lnTo>
                  <a:pt x="81" y="63"/>
                </a:lnTo>
                <a:lnTo>
                  <a:pt x="81" y="64"/>
                </a:lnTo>
                <a:lnTo>
                  <a:pt x="82" y="64"/>
                </a:lnTo>
                <a:lnTo>
                  <a:pt x="82" y="65"/>
                </a:lnTo>
                <a:lnTo>
                  <a:pt x="82" y="66"/>
                </a:lnTo>
                <a:lnTo>
                  <a:pt x="82" y="67"/>
                </a:lnTo>
                <a:lnTo>
                  <a:pt x="83" y="68"/>
                </a:lnTo>
                <a:lnTo>
                  <a:pt x="83" y="69"/>
                </a:lnTo>
                <a:lnTo>
                  <a:pt x="83" y="70"/>
                </a:lnTo>
                <a:lnTo>
                  <a:pt x="83" y="71"/>
                </a:lnTo>
                <a:lnTo>
                  <a:pt x="84" y="71"/>
                </a:lnTo>
                <a:lnTo>
                  <a:pt x="84" y="72"/>
                </a:lnTo>
                <a:lnTo>
                  <a:pt x="84" y="73"/>
                </a:lnTo>
                <a:lnTo>
                  <a:pt x="84" y="74"/>
                </a:lnTo>
                <a:lnTo>
                  <a:pt x="85" y="74"/>
                </a:lnTo>
                <a:lnTo>
                  <a:pt x="85" y="75"/>
                </a:lnTo>
                <a:lnTo>
                  <a:pt x="85" y="76"/>
                </a:lnTo>
                <a:lnTo>
                  <a:pt x="85" y="77"/>
                </a:lnTo>
                <a:lnTo>
                  <a:pt x="86" y="77"/>
                </a:lnTo>
                <a:lnTo>
                  <a:pt x="86" y="78"/>
                </a:lnTo>
                <a:lnTo>
                  <a:pt x="86" y="79"/>
                </a:lnTo>
                <a:lnTo>
                  <a:pt x="86" y="80"/>
                </a:lnTo>
                <a:lnTo>
                  <a:pt x="87" y="81"/>
                </a:lnTo>
                <a:lnTo>
                  <a:pt x="87" y="82"/>
                </a:lnTo>
                <a:lnTo>
                  <a:pt x="87" y="83"/>
                </a:lnTo>
                <a:lnTo>
                  <a:pt x="87" y="84"/>
                </a:lnTo>
                <a:lnTo>
                  <a:pt x="88" y="84"/>
                </a:lnTo>
                <a:lnTo>
                  <a:pt x="88" y="85"/>
                </a:lnTo>
                <a:lnTo>
                  <a:pt x="88" y="86"/>
                </a:lnTo>
                <a:lnTo>
                  <a:pt x="88" y="87"/>
                </a:lnTo>
                <a:lnTo>
                  <a:pt x="89" y="87"/>
                </a:lnTo>
                <a:lnTo>
                  <a:pt x="89" y="88"/>
                </a:lnTo>
                <a:lnTo>
                  <a:pt x="89" y="89"/>
                </a:lnTo>
                <a:lnTo>
                  <a:pt x="89" y="90"/>
                </a:lnTo>
                <a:lnTo>
                  <a:pt x="90" y="90"/>
                </a:lnTo>
                <a:lnTo>
                  <a:pt x="90" y="91"/>
                </a:lnTo>
                <a:lnTo>
                  <a:pt x="90" y="92"/>
                </a:lnTo>
                <a:lnTo>
                  <a:pt x="90" y="93"/>
                </a:lnTo>
                <a:lnTo>
                  <a:pt x="91" y="93"/>
                </a:lnTo>
                <a:lnTo>
                  <a:pt x="91" y="94"/>
                </a:lnTo>
                <a:lnTo>
                  <a:pt x="91" y="95"/>
                </a:lnTo>
                <a:lnTo>
                  <a:pt x="91" y="96"/>
                </a:lnTo>
                <a:lnTo>
                  <a:pt x="92" y="96"/>
                </a:lnTo>
                <a:lnTo>
                  <a:pt x="92" y="97"/>
                </a:lnTo>
                <a:lnTo>
                  <a:pt x="92" y="98"/>
                </a:lnTo>
                <a:lnTo>
                  <a:pt x="92" y="99"/>
                </a:lnTo>
                <a:lnTo>
                  <a:pt x="93" y="99"/>
                </a:lnTo>
                <a:lnTo>
                  <a:pt x="93" y="100"/>
                </a:lnTo>
                <a:lnTo>
                  <a:pt x="93" y="101"/>
                </a:lnTo>
                <a:lnTo>
                  <a:pt x="93" y="102"/>
                </a:lnTo>
                <a:lnTo>
                  <a:pt x="94" y="102"/>
                </a:lnTo>
                <a:lnTo>
                  <a:pt x="94" y="103"/>
                </a:lnTo>
                <a:lnTo>
                  <a:pt x="94" y="104"/>
                </a:lnTo>
                <a:lnTo>
                  <a:pt x="94" y="105"/>
                </a:lnTo>
                <a:lnTo>
                  <a:pt x="95" y="105"/>
                </a:lnTo>
                <a:lnTo>
                  <a:pt x="95" y="106"/>
                </a:lnTo>
                <a:lnTo>
                  <a:pt x="95" y="107"/>
                </a:lnTo>
                <a:lnTo>
                  <a:pt x="95" y="108"/>
                </a:lnTo>
                <a:lnTo>
                  <a:pt x="96" y="108"/>
                </a:lnTo>
                <a:lnTo>
                  <a:pt x="96" y="109"/>
                </a:lnTo>
                <a:lnTo>
                  <a:pt x="96" y="110"/>
                </a:lnTo>
                <a:lnTo>
                  <a:pt x="96" y="111"/>
                </a:lnTo>
                <a:lnTo>
                  <a:pt x="97" y="111"/>
                </a:lnTo>
                <a:lnTo>
                  <a:pt x="97" y="112"/>
                </a:lnTo>
                <a:lnTo>
                  <a:pt x="97" y="113"/>
                </a:lnTo>
                <a:lnTo>
                  <a:pt x="98" y="114"/>
                </a:lnTo>
                <a:lnTo>
                  <a:pt x="98" y="115"/>
                </a:lnTo>
                <a:lnTo>
                  <a:pt x="98" y="116"/>
                </a:lnTo>
                <a:lnTo>
                  <a:pt x="99" y="116"/>
                </a:lnTo>
                <a:lnTo>
                  <a:pt x="99" y="117"/>
                </a:lnTo>
                <a:lnTo>
                  <a:pt x="99" y="118"/>
                </a:lnTo>
                <a:lnTo>
                  <a:pt x="99" y="119"/>
                </a:lnTo>
                <a:lnTo>
                  <a:pt x="100" y="119"/>
                </a:lnTo>
                <a:lnTo>
                  <a:pt x="100" y="120"/>
                </a:lnTo>
                <a:lnTo>
                  <a:pt x="100" y="121"/>
                </a:lnTo>
                <a:lnTo>
                  <a:pt x="101" y="122"/>
                </a:lnTo>
                <a:lnTo>
                  <a:pt x="101" y="123"/>
                </a:lnTo>
                <a:lnTo>
                  <a:pt x="101" y="124"/>
                </a:lnTo>
                <a:lnTo>
                  <a:pt x="102" y="124"/>
                </a:lnTo>
                <a:lnTo>
                  <a:pt x="102" y="125"/>
                </a:lnTo>
                <a:lnTo>
                  <a:pt x="102" y="126"/>
                </a:lnTo>
                <a:lnTo>
                  <a:pt x="102" y="127"/>
                </a:lnTo>
                <a:lnTo>
                  <a:pt x="103" y="127"/>
                </a:lnTo>
                <a:lnTo>
                  <a:pt x="103" y="128"/>
                </a:lnTo>
                <a:lnTo>
                  <a:pt x="103" y="129"/>
                </a:lnTo>
                <a:lnTo>
                  <a:pt x="104" y="129"/>
                </a:lnTo>
                <a:lnTo>
                  <a:pt x="104" y="130"/>
                </a:lnTo>
                <a:lnTo>
                  <a:pt x="104" y="131"/>
                </a:lnTo>
                <a:lnTo>
                  <a:pt x="105" y="132"/>
                </a:lnTo>
                <a:lnTo>
                  <a:pt x="105" y="133"/>
                </a:lnTo>
                <a:lnTo>
                  <a:pt x="105" y="134"/>
                </a:lnTo>
                <a:lnTo>
                  <a:pt x="106" y="134"/>
                </a:lnTo>
                <a:lnTo>
                  <a:pt x="106" y="135"/>
                </a:lnTo>
                <a:lnTo>
                  <a:pt x="106" y="136"/>
                </a:lnTo>
                <a:lnTo>
                  <a:pt x="107" y="136"/>
                </a:lnTo>
                <a:lnTo>
                  <a:pt x="107" y="137"/>
                </a:lnTo>
                <a:lnTo>
                  <a:pt x="107" y="138"/>
                </a:lnTo>
                <a:lnTo>
                  <a:pt x="107" y="139"/>
                </a:lnTo>
                <a:lnTo>
                  <a:pt x="108" y="139"/>
                </a:lnTo>
                <a:lnTo>
                  <a:pt x="108" y="140"/>
                </a:lnTo>
                <a:lnTo>
                  <a:pt x="108" y="141"/>
                </a:lnTo>
                <a:lnTo>
                  <a:pt x="109" y="141"/>
                </a:lnTo>
                <a:lnTo>
                  <a:pt x="109" y="142"/>
                </a:lnTo>
                <a:lnTo>
                  <a:pt x="109" y="143"/>
                </a:lnTo>
                <a:lnTo>
                  <a:pt x="110" y="143"/>
                </a:lnTo>
                <a:lnTo>
                  <a:pt x="110" y="144"/>
                </a:lnTo>
                <a:lnTo>
                  <a:pt x="110" y="145"/>
                </a:lnTo>
                <a:lnTo>
                  <a:pt x="111" y="145"/>
                </a:lnTo>
                <a:lnTo>
                  <a:pt x="111" y="146"/>
                </a:lnTo>
                <a:lnTo>
                  <a:pt x="111" y="147"/>
                </a:lnTo>
                <a:lnTo>
                  <a:pt x="112" y="147"/>
                </a:lnTo>
                <a:lnTo>
                  <a:pt x="112" y="148"/>
                </a:lnTo>
                <a:lnTo>
                  <a:pt x="112" y="149"/>
                </a:lnTo>
                <a:lnTo>
                  <a:pt x="113" y="149"/>
                </a:lnTo>
                <a:lnTo>
                  <a:pt x="113" y="150"/>
                </a:lnTo>
                <a:lnTo>
                  <a:pt x="113" y="151"/>
                </a:lnTo>
                <a:lnTo>
                  <a:pt x="114" y="151"/>
                </a:lnTo>
                <a:lnTo>
                  <a:pt x="114" y="152"/>
                </a:lnTo>
                <a:lnTo>
                  <a:pt x="114" y="153"/>
                </a:lnTo>
                <a:lnTo>
                  <a:pt x="115" y="153"/>
                </a:lnTo>
                <a:lnTo>
                  <a:pt x="115" y="154"/>
                </a:lnTo>
                <a:lnTo>
                  <a:pt x="115" y="155"/>
                </a:lnTo>
                <a:lnTo>
                  <a:pt x="116" y="155"/>
                </a:lnTo>
                <a:lnTo>
                  <a:pt x="116" y="156"/>
                </a:lnTo>
                <a:lnTo>
                  <a:pt x="116" y="157"/>
                </a:lnTo>
                <a:lnTo>
                  <a:pt x="117" y="157"/>
                </a:lnTo>
                <a:lnTo>
                  <a:pt x="117" y="158"/>
                </a:lnTo>
                <a:lnTo>
                  <a:pt x="117" y="159"/>
                </a:lnTo>
                <a:lnTo>
                  <a:pt x="118" y="159"/>
                </a:lnTo>
                <a:lnTo>
                  <a:pt x="118" y="160"/>
                </a:lnTo>
                <a:lnTo>
                  <a:pt x="118" y="161"/>
                </a:lnTo>
                <a:lnTo>
                  <a:pt x="119" y="161"/>
                </a:lnTo>
                <a:lnTo>
                  <a:pt x="119" y="162"/>
                </a:lnTo>
                <a:lnTo>
                  <a:pt x="120" y="163"/>
                </a:lnTo>
                <a:lnTo>
                  <a:pt x="120" y="164"/>
                </a:lnTo>
                <a:lnTo>
                  <a:pt x="121" y="164"/>
                </a:lnTo>
                <a:lnTo>
                  <a:pt x="121" y="165"/>
                </a:lnTo>
                <a:lnTo>
                  <a:pt x="121" y="166"/>
                </a:lnTo>
                <a:lnTo>
                  <a:pt x="122" y="166"/>
                </a:lnTo>
                <a:lnTo>
                  <a:pt x="122" y="167"/>
                </a:lnTo>
                <a:lnTo>
                  <a:pt x="122" y="168"/>
                </a:lnTo>
                <a:lnTo>
                  <a:pt x="123" y="168"/>
                </a:lnTo>
                <a:lnTo>
                  <a:pt x="123" y="169"/>
                </a:lnTo>
                <a:lnTo>
                  <a:pt x="124" y="169"/>
                </a:lnTo>
                <a:lnTo>
                  <a:pt x="124" y="170"/>
                </a:lnTo>
                <a:lnTo>
                  <a:pt x="124" y="171"/>
                </a:lnTo>
                <a:lnTo>
                  <a:pt x="125" y="171"/>
                </a:lnTo>
                <a:lnTo>
                  <a:pt x="125" y="172"/>
                </a:lnTo>
                <a:lnTo>
                  <a:pt x="126" y="172"/>
                </a:lnTo>
                <a:lnTo>
                  <a:pt x="126" y="173"/>
                </a:lnTo>
                <a:lnTo>
                  <a:pt x="126" y="174"/>
                </a:lnTo>
                <a:lnTo>
                  <a:pt x="127" y="174"/>
                </a:lnTo>
                <a:lnTo>
                  <a:pt x="127" y="175"/>
                </a:lnTo>
                <a:lnTo>
                  <a:pt x="128" y="175"/>
                </a:lnTo>
                <a:lnTo>
                  <a:pt x="128" y="176"/>
                </a:lnTo>
                <a:lnTo>
                  <a:pt x="128" y="177"/>
                </a:lnTo>
                <a:lnTo>
                  <a:pt x="129" y="177"/>
                </a:lnTo>
                <a:lnTo>
                  <a:pt x="129" y="178"/>
                </a:lnTo>
                <a:lnTo>
                  <a:pt x="130" y="178"/>
                </a:lnTo>
                <a:lnTo>
                  <a:pt x="130" y="179"/>
                </a:lnTo>
                <a:lnTo>
                  <a:pt x="130" y="180"/>
                </a:lnTo>
                <a:lnTo>
                  <a:pt x="131" y="180"/>
                </a:lnTo>
                <a:lnTo>
                  <a:pt x="131" y="181"/>
                </a:lnTo>
                <a:lnTo>
                  <a:pt x="132" y="181"/>
                </a:lnTo>
                <a:lnTo>
                  <a:pt x="132" y="182"/>
                </a:lnTo>
                <a:lnTo>
                  <a:pt x="133" y="182"/>
                </a:lnTo>
                <a:lnTo>
                  <a:pt x="133" y="183"/>
                </a:lnTo>
                <a:lnTo>
                  <a:pt x="133" y="184"/>
                </a:lnTo>
                <a:lnTo>
                  <a:pt x="134" y="184"/>
                </a:lnTo>
                <a:lnTo>
                  <a:pt x="134" y="185"/>
                </a:lnTo>
                <a:lnTo>
                  <a:pt x="135" y="185"/>
                </a:lnTo>
                <a:lnTo>
                  <a:pt x="135" y="186"/>
                </a:lnTo>
                <a:lnTo>
                  <a:pt x="136" y="186"/>
                </a:lnTo>
                <a:lnTo>
                  <a:pt x="136" y="187"/>
                </a:lnTo>
                <a:lnTo>
                  <a:pt x="137" y="187"/>
                </a:lnTo>
                <a:lnTo>
                  <a:pt x="137" y="188"/>
                </a:lnTo>
                <a:lnTo>
                  <a:pt x="137" y="189"/>
                </a:lnTo>
                <a:lnTo>
                  <a:pt x="138" y="189"/>
                </a:lnTo>
                <a:lnTo>
                  <a:pt x="138" y="190"/>
                </a:lnTo>
                <a:lnTo>
                  <a:pt x="139" y="190"/>
                </a:lnTo>
                <a:lnTo>
                  <a:pt x="139" y="191"/>
                </a:lnTo>
                <a:lnTo>
                  <a:pt x="140" y="191"/>
                </a:lnTo>
                <a:lnTo>
                  <a:pt x="140" y="192"/>
                </a:lnTo>
                <a:lnTo>
                  <a:pt x="141" y="192"/>
                </a:lnTo>
                <a:lnTo>
                  <a:pt x="141" y="193"/>
                </a:lnTo>
                <a:lnTo>
                  <a:pt x="142" y="193"/>
                </a:lnTo>
                <a:lnTo>
                  <a:pt x="142" y="194"/>
                </a:lnTo>
                <a:lnTo>
                  <a:pt x="143" y="194"/>
                </a:lnTo>
                <a:lnTo>
                  <a:pt x="143" y="195"/>
                </a:lnTo>
                <a:lnTo>
                  <a:pt x="144" y="195"/>
                </a:lnTo>
                <a:lnTo>
                  <a:pt x="144" y="196"/>
                </a:lnTo>
                <a:lnTo>
                  <a:pt x="145" y="196"/>
                </a:lnTo>
                <a:lnTo>
                  <a:pt x="145" y="197"/>
                </a:lnTo>
                <a:lnTo>
                  <a:pt x="146" y="197"/>
                </a:lnTo>
                <a:lnTo>
                  <a:pt x="146" y="198"/>
                </a:lnTo>
                <a:lnTo>
                  <a:pt x="147" y="198"/>
                </a:lnTo>
                <a:lnTo>
                  <a:pt x="147" y="199"/>
                </a:lnTo>
                <a:lnTo>
                  <a:pt x="148" y="199"/>
                </a:lnTo>
                <a:lnTo>
                  <a:pt x="148" y="200"/>
                </a:lnTo>
                <a:lnTo>
                  <a:pt x="149" y="200"/>
                </a:lnTo>
                <a:lnTo>
                  <a:pt x="149" y="201"/>
                </a:lnTo>
                <a:lnTo>
                  <a:pt x="150" y="201"/>
                </a:lnTo>
                <a:lnTo>
                  <a:pt x="150" y="202"/>
                </a:lnTo>
                <a:lnTo>
                  <a:pt x="151" y="202"/>
                </a:lnTo>
                <a:lnTo>
                  <a:pt x="151" y="203"/>
                </a:lnTo>
                <a:lnTo>
                  <a:pt x="152" y="203"/>
                </a:lnTo>
                <a:lnTo>
                  <a:pt x="152" y="204"/>
                </a:lnTo>
                <a:lnTo>
                  <a:pt x="153" y="204"/>
                </a:lnTo>
                <a:lnTo>
                  <a:pt x="154" y="205"/>
                </a:lnTo>
                <a:lnTo>
                  <a:pt x="155" y="205"/>
                </a:lnTo>
                <a:lnTo>
                  <a:pt x="155" y="206"/>
                </a:lnTo>
                <a:lnTo>
                  <a:pt x="156" y="206"/>
                </a:lnTo>
                <a:lnTo>
                  <a:pt x="156" y="207"/>
                </a:lnTo>
                <a:lnTo>
                  <a:pt x="157" y="207"/>
                </a:lnTo>
                <a:lnTo>
                  <a:pt x="157" y="208"/>
                </a:lnTo>
                <a:lnTo>
                  <a:pt x="158" y="208"/>
                </a:lnTo>
                <a:lnTo>
                  <a:pt x="159" y="208"/>
                </a:lnTo>
                <a:lnTo>
                  <a:pt x="159" y="209"/>
                </a:lnTo>
                <a:lnTo>
                  <a:pt x="160" y="209"/>
                </a:lnTo>
                <a:lnTo>
                  <a:pt x="160" y="210"/>
                </a:lnTo>
                <a:lnTo>
                  <a:pt x="161" y="210"/>
                </a:lnTo>
                <a:lnTo>
                  <a:pt x="161" y="211"/>
                </a:lnTo>
                <a:lnTo>
                  <a:pt x="162" y="211"/>
                </a:lnTo>
                <a:lnTo>
                  <a:pt x="163" y="211"/>
                </a:lnTo>
                <a:lnTo>
                  <a:pt x="163" y="212"/>
                </a:lnTo>
                <a:lnTo>
                  <a:pt x="164" y="212"/>
                </a:lnTo>
                <a:lnTo>
                  <a:pt x="164" y="213"/>
                </a:lnTo>
                <a:lnTo>
                  <a:pt x="165" y="213"/>
                </a:lnTo>
                <a:lnTo>
                  <a:pt x="166" y="213"/>
                </a:lnTo>
                <a:lnTo>
                  <a:pt x="166" y="214"/>
                </a:lnTo>
                <a:lnTo>
                  <a:pt x="167" y="214"/>
                </a:lnTo>
                <a:lnTo>
                  <a:pt x="168" y="215"/>
                </a:lnTo>
                <a:lnTo>
                  <a:pt x="169" y="215"/>
                </a:lnTo>
                <a:lnTo>
                  <a:pt x="169" y="216"/>
                </a:lnTo>
                <a:lnTo>
                  <a:pt x="170" y="216"/>
                </a:lnTo>
                <a:lnTo>
                  <a:pt x="171" y="216"/>
                </a:lnTo>
                <a:lnTo>
                  <a:pt x="171" y="217"/>
                </a:lnTo>
                <a:lnTo>
                  <a:pt x="172" y="217"/>
                </a:lnTo>
                <a:lnTo>
                  <a:pt x="173" y="217"/>
                </a:lnTo>
                <a:lnTo>
                  <a:pt x="173" y="218"/>
                </a:lnTo>
                <a:lnTo>
                  <a:pt x="174" y="218"/>
                </a:lnTo>
                <a:lnTo>
                  <a:pt x="175" y="219"/>
                </a:lnTo>
                <a:lnTo>
                  <a:pt x="176" y="219"/>
                </a:lnTo>
                <a:lnTo>
                  <a:pt x="176" y="220"/>
                </a:lnTo>
                <a:lnTo>
                  <a:pt x="177" y="220"/>
                </a:lnTo>
                <a:lnTo>
                  <a:pt x="178" y="220"/>
                </a:lnTo>
                <a:lnTo>
                  <a:pt x="178" y="221"/>
                </a:lnTo>
                <a:lnTo>
                  <a:pt x="179" y="221"/>
                </a:lnTo>
                <a:lnTo>
                  <a:pt x="180" y="221"/>
                </a:lnTo>
                <a:lnTo>
                  <a:pt x="181" y="222"/>
                </a:lnTo>
                <a:lnTo>
                  <a:pt x="182" y="222"/>
                </a:lnTo>
                <a:lnTo>
                  <a:pt x="183" y="222"/>
                </a:lnTo>
                <a:lnTo>
                  <a:pt x="183" y="223"/>
                </a:lnTo>
                <a:lnTo>
                  <a:pt x="184" y="223"/>
                </a:lnTo>
                <a:lnTo>
                  <a:pt x="185" y="223"/>
                </a:lnTo>
                <a:lnTo>
                  <a:pt x="185" y="224"/>
                </a:lnTo>
                <a:lnTo>
                  <a:pt x="186" y="224"/>
                </a:lnTo>
                <a:lnTo>
                  <a:pt x="187" y="224"/>
                </a:lnTo>
                <a:lnTo>
                  <a:pt x="187" y="225"/>
                </a:lnTo>
                <a:lnTo>
                  <a:pt x="188" y="225"/>
                </a:lnTo>
                <a:lnTo>
                  <a:pt x="189" y="225"/>
                </a:lnTo>
                <a:lnTo>
                  <a:pt x="190" y="225"/>
                </a:lnTo>
                <a:lnTo>
                  <a:pt x="190" y="226"/>
                </a:lnTo>
                <a:lnTo>
                  <a:pt x="191" y="226"/>
                </a:lnTo>
                <a:lnTo>
                  <a:pt x="192" y="226"/>
                </a:lnTo>
                <a:lnTo>
                  <a:pt x="193" y="227"/>
                </a:lnTo>
                <a:lnTo>
                  <a:pt x="194" y="227"/>
                </a:lnTo>
                <a:lnTo>
                  <a:pt x="195" y="227"/>
                </a:lnTo>
                <a:lnTo>
                  <a:pt x="195" y="228"/>
                </a:lnTo>
                <a:lnTo>
                  <a:pt x="196" y="228"/>
                </a:lnTo>
                <a:lnTo>
                  <a:pt x="197" y="228"/>
                </a:lnTo>
                <a:lnTo>
                  <a:pt x="198" y="228"/>
                </a:lnTo>
                <a:lnTo>
                  <a:pt x="198" y="229"/>
                </a:lnTo>
                <a:lnTo>
                  <a:pt x="199" y="229"/>
                </a:lnTo>
                <a:lnTo>
                  <a:pt x="200" y="229"/>
                </a:lnTo>
                <a:lnTo>
                  <a:pt x="201" y="229"/>
                </a:lnTo>
                <a:lnTo>
                  <a:pt x="201" y="230"/>
                </a:lnTo>
                <a:lnTo>
                  <a:pt x="202" y="230"/>
                </a:lnTo>
                <a:lnTo>
                  <a:pt x="203" y="230"/>
                </a:lnTo>
                <a:lnTo>
                  <a:pt x="204" y="230"/>
                </a:lnTo>
                <a:lnTo>
                  <a:pt x="205" y="230"/>
                </a:lnTo>
                <a:lnTo>
                  <a:pt x="205" y="231"/>
                </a:lnTo>
                <a:lnTo>
                  <a:pt x="206" y="231"/>
                </a:lnTo>
                <a:lnTo>
                  <a:pt x="207" y="231"/>
                </a:lnTo>
                <a:lnTo>
                  <a:pt x="208" y="231"/>
                </a:lnTo>
                <a:lnTo>
                  <a:pt x="208" y="232"/>
                </a:lnTo>
                <a:lnTo>
                  <a:pt x="209" y="232"/>
                </a:lnTo>
                <a:lnTo>
                  <a:pt x="210" y="232"/>
                </a:lnTo>
                <a:lnTo>
                  <a:pt x="211" y="232"/>
                </a:lnTo>
                <a:lnTo>
                  <a:pt x="212" y="232"/>
                </a:lnTo>
                <a:lnTo>
                  <a:pt x="212" y="233"/>
                </a:lnTo>
                <a:lnTo>
                  <a:pt x="213" y="233"/>
                </a:lnTo>
                <a:lnTo>
                  <a:pt x="214" y="233"/>
                </a:lnTo>
                <a:lnTo>
                  <a:pt x="215" y="233"/>
                </a:lnTo>
                <a:lnTo>
                  <a:pt x="216" y="233"/>
                </a:lnTo>
                <a:lnTo>
                  <a:pt x="216" y="234"/>
                </a:lnTo>
                <a:lnTo>
                  <a:pt x="217" y="234"/>
                </a:lnTo>
                <a:lnTo>
                  <a:pt x="218" y="234"/>
                </a:lnTo>
                <a:lnTo>
                  <a:pt x="219" y="234"/>
                </a:lnTo>
                <a:lnTo>
                  <a:pt x="220" y="234"/>
                </a:lnTo>
                <a:lnTo>
                  <a:pt x="220" y="235"/>
                </a:lnTo>
                <a:lnTo>
                  <a:pt x="221" y="235"/>
                </a:lnTo>
                <a:lnTo>
                  <a:pt x="222" y="235"/>
                </a:lnTo>
                <a:lnTo>
                  <a:pt x="223" y="235"/>
                </a:lnTo>
                <a:lnTo>
                  <a:pt x="224" y="235"/>
                </a:lnTo>
                <a:lnTo>
                  <a:pt x="225" y="235"/>
                </a:lnTo>
                <a:lnTo>
                  <a:pt x="225" y="236"/>
                </a:lnTo>
                <a:lnTo>
                  <a:pt x="226" y="236"/>
                </a:lnTo>
                <a:lnTo>
                  <a:pt x="227" y="236"/>
                </a:lnTo>
                <a:lnTo>
                  <a:pt x="228" y="236"/>
                </a:lnTo>
                <a:lnTo>
                  <a:pt x="229" y="236"/>
                </a:lnTo>
                <a:lnTo>
                  <a:pt x="230" y="236"/>
                </a:lnTo>
                <a:lnTo>
                  <a:pt x="230" y="237"/>
                </a:lnTo>
                <a:lnTo>
                  <a:pt x="231" y="237"/>
                </a:lnTo>
                <a:lnTo>
                  <a:pt x="232" y="237"/>
                </a:lnTo>
                <a:lnTo>
                  <a:pt x="233" y="237"/>
                </a:lnTo>
                <a:lnTo>
                  <a:pt x="234" y="237"/>
                </a:lnTo>
                <a:lnTo>
                  <a:pt x="235" y="237"/>
                </a:lnTo>
                <a:lnTo>
                  <a:pt x="236" y="237"/>
                </a:lnTo>
                <a:lnTo>
                  <a:pt x="236" y="238"/>
                </a:lnTo>
                <a:lnTo>
                  <a:pt x="237" y="238"/>
                </a:lnTo>
                <a:lnTo>
                  <a:pt x="238" y="238"/>
                </a:lnTo>
                <a:lnTo>
                  <a:pt x="239" y="238"/>
                </a:lnTo>
                <a:lnTo>
                  <a:pt x="240" y="238"/>
                </a:lnTo>
                <a:lnTo>
                  <a:pt x="241" y="238"/>
                </a:lnTo>
                <a:lnTo>
                  <a:pt x="242" y="238"/>
                </a:lnTo>
                <a:lnTo>
                  <a:pt x="242" y="239"/>
                </a:lnTo>
                <a:lnTo>
                  <a:pt x="243" y="239"/>
                </a:lnTo>
                <a:lnTo>
                  <a:pt x="244" y="239"/>
                </a:lnTo>
                <a:lnTo>
                  <a:pt x="245" y="239"/>
                </a:lnTo>
                <a:lnTo>
                  <a:pt x="246" y="239"/>
                </a:lnTo>
                <a:lnTo>
                  <a:pt x="247" y="239"/>
                </a:lnTo>
                <a:lnTo>
                  <a:pt x="248" y="239"/>
                </a:lnTo>
                <a:lnTo>
                  <a:pt x="249" y="239"/>
                </a:lnTo>
                <a:lnTo>
                  <a:pt x="249" y="240"/>
                </a:lnTo>
                <a:lnTo>
                  <a:pt x="250" y="240"/>
                </a:lnTo>
                <a:lnTo>
                  <a:pt x="251" y="240"/>
                </a:lnTo>
                <a:lnTo>
                  <a:pt x="252" y="240"/>
                </a:lnTo>
                <a:lnTo>
                  <a:pt x="253" y="240"/>
                </a:lnTo>
                <a:lnTo>
                  <a:pt x="254" y="240"/>
                </a:lnTo>
                <a:lnTo>
                  <a:pt x="255" y="240"/>
                </a:lnTo>
                <a:lnTo>
                  <a:pt x="256" y="240"/>
                </a:lnTo>
                <a:lnTo>
                  <a:pt x="257" y="240"/>
                </a:lnTo>
                <a:lnTo>
                  <a:pt x="257" y="241"/>
                </a:lnTo>
                <a:lnTo>
                  <a:pt x="258" y="241"/>
                </a:lnTo>
                <a:lnTo>
                  <a:pt x="259" y="241"/>
                </a:lnTo>
                <a:lnTo>
                  <a:pt x="260" y="241"/>
                </a:lnTo>
                <a:lnTo>
                  <a:pt x="261" y="241"/>
                </a:lnTo>
                <a:lnTo>
                  <a:pt x="262" y="241"/>
                </a:lnTo>
                <a:lnTo>
                  <a:pt x="263" y="241"/>
                </a:lnTo>
                <a:lnTo>
                  <a:pt x="264" y="241"/>
                </a:lnTo>
                <a:lnTo>
                  <a:pt x="265" y="241"/>
                </a:lnTo>
                <a:lnTo>
                  <a:pt x="266" y="241"/>
                </a:lnTo>
                <a:lnTo>
                  <a:pt x="266" y="242"/>
                </a:lnTo>
                <a:lnTo>
                  <a:pt x="267" y="242"/>
                </a:lnTo>
                <a:lnTo>
                  <a:pt x="268" y="242"/>
                </a:lnTo>
                <a:lnTo>
                  <a:pt x="269" y="242"/>
                </a:lnTo>
                <a:lnTo>
                  <a:pt x="270" y="242"/>
                </a:lnTo>
                <a:lnTo>
                  <a:pt x="271" y="242"/>
                </a:lnTo>
                <a:lnTo>
                  <a:pt x="272" y="242"/>
                </a:lnTo>
                <a:lnTo>
                  <a:pt x="273" y="242"/>
                </a:lnTo>
                <a:lnTo>
                  <a:pt x="274" y="242"/>
                </a:lnTo>
                <a:lnTo>
                  <a:pt x="275" y="242"/>
                </a:lnTo>
                <a:lnTo>
                  <a:pt x="276" y="242"/>
                </a:lnTo>
                <a:lnTo>
                  <a:pt x="277" y="242"/>
                </a:lnTo>
                <a:lnTo>
                  <a:pt x="277" y="243"/>
                </a:lnTo>
                <a:lnTo>
                  <a:pt x="278" y="243"/>
                </a:lnTo>
                <a:lnTo>
                  <a:pt x="279" y="243"/>
                </a:lnTo>
                <a:lnTo>
                  <a:pt x="280" y="243"/>
                </a:lnTo>
                <a:lnTo>
                  <a:pt x="281" y="243"/>
                </a:lnTo>
                <a:lnTo>
                  <a:pt x="282" y="243"/>
                </a:lnTo>
                <a:lnTo>
                  <a:pt x="283" y="243"/>
                </a:lnTo>
                <a:lnTo>
                  <a:pt x="284" y="243"/>
                </a:lnTo>
                <a:lnTo>
                  <a:pt x="285" y="243"/>
                </a:lnTo>
                <a:lnTo>
                  <a:pt x="286" y="243"/>
                </a:lnTo>
                <a:lnTo>
                  <a:pt x="287" y="243"/>
                </a:lnTo>
                <a:lnTo>
                  <a:pt x="288" y="243"/>
                </a:lnTo>
                <a:lnTo>
                  <a:pt x="289" y="243"/>
                </a:lnTo>
                <a:lnTo>
                  <a:pt x="290" y="243"/>
                </a:lnTo>
                <a:lnTo>
                  <a:pt x="290" y="244"/>
                </a:lnTo>
                <a:lnTo>
                  <a:pt x="291" y="244"/>
                </a:lnTo>
                <a:lnTo>
                  <a:pt x="292" y="244"/>
                </a:lnTo>
                <a:lnTo>
                  <a:pt x="293" y="244"/>
                </a:lnTo>
                <a:lnTo>
                  <a:pt x="294" y="244"/>
                </a:lnTo>
                <a:lnTo>
                  <a:pt x="295" y="244"/>
                </a:lnTo>
                <a:lnTo>
                  <a:pt x="296" y="244"/>
                </a:lnTo>
                <a:lnTo>
                  <a:pt x="297" y="244"/>
                </a:lnTo>
                <a:lnTo>
                  <a:pt x="298" y="244"/>
                </a:lnTo>
                <a:lnTo>
                  <a:pt x="299" y="244"/>
                </a:lnTo>
                <a:lnTo>
                  <a:pt x="300" y="244"/>
                </a:lnTo>
                <a:lnTo>
                  <a:pt x="301" y="244"/>
                </a:lnTo>
                <a:lnTo>
                  <a:pt x="302" y="244"/>
                </a:lnTo>
                <a:lnTo>
                  <a:pt x="303" y="244"/>
                </a:lnTo>
                <a:lnTo>
                  <a:pt x="304" y="244"/>
                </a:lnTo>
                <a:lnTo>
                  <a:pt x="305" y="244"/>
                </a:lnTo>
                <a:lnTo>
                  <a:pt x="306" y="244"/>
                </a:lnTo>
                <a:lnTo>
                  <a:pt x="306" y="245"/>
                </a:lnTo>
                <a:lnTo>
                  <a:pt x="307" y="245"/>
                </a:lnTo>
                <a:lnTo>
                  <a:pt x="308" y="245"/>
                </a:lnTo>
                <a:lnTo>
                  <a:pt x="309" y="245"/>
                </a:lnTo>
                <a:lnTo>
                  <a:pt x="310" y="245"/>
                </a:lnTo>
                <a:lnTo>
                  <a:pt x="311" y="245"/>
                </a:lnTo>
                <a:lnTo>
                  <a:pt x="312" y="245"/>
                </a:lnTo>
                <a:lnTo>
                  <a:pt x="313" y="245"/>
                </a:lnTo>
                <a:lnTo>
                  <a:pt x="314" y="245"/>
                </a:lnTo>
                <a:lnTo>
                  <a:pt x="315" y="245"/>
                </a:lnTo>
                <a:lnTo>
                  <a:pt x="316" y="245"/>
                </a:lnTo>
                <a:lnTo>
                  <a:pt x="317" y="245"/>
                </a:lnTo>
                <a:lnTo>
                  <a:pt x="318" y="245"/>
                </a:lnTo>
                <a:lnTo>
                  <a:pt x="319" y="245"/>
                </a:lnTo>
                <a:lnTo>
                  <a:pt x="320" y="245"/>
                </a:lnTo>
                <a:lnTo>
                  <a:pt x="321" y="245"/>
                </a:lnTo>
                <a:lnTo>
                  <a:pt x="322" y="245"/>
                </a:lnTo>
                <a:lnTo>
                  <a:pt x="323" y="245"/>
                </a:lnTo>
                <a:lnTo>
                  <a:pt x="324" y="245"/>
                </a:lnTo>
                <a:lnTo>
                  <a:pt x="325" y="245"/>
                </a:lnTo>
                <a:lnTo>
                  <a:pt x="326" y="245"/>
                </a:lnTo>
                <a:lnTo>
                  <a:pt x="326" y="246"/>
                </a:lnTo>
                <a:lnTo>
                  <a:pt x="327" y="246"/>
                </a:lnTo>
                <a:lnTo>
                  <a:pt x="328" y="246"/>
                </a:lnTo>
                <a:lnTo>
                  <a:pt x="329" y="246"/>
                </a:lnTo>
                <a:lnTo>
                  <a:pt x="330" y="246"/>
                </a:lnTo>
                <a:lnTo>
                  <a:pt x="331" y="246"/>
                </a:lnTo>
                <a:lnTo>
                  <a:pt x="332" y="246"/>
                </a:lnTo>
                <a:lnTo>
                  <a:pt x="333" y="246"/>
                </a:lnTo>
                <a:lnTo>
                  <a:pt x="334" y="246"/>
                </a:lnTo>
                <a:lnTo>
                  <a:pt x="335" y="246"/>
                </a:lnTo>
                <a:lnTo>
                  <a:pt x="336" y="246"/>
                </a:lnTo>
                <a:lnTo>
                  <a:pt x="337" y="246"/>
                </a:lnTo>
                <a:lnTo>
                  <a:pt x="338" y="246"/>
                </a:lnTo>
                <a:lnTo>
                  <a:pt x="339" y="246"/>
                </a:lnTo>
                <a:lnTo>
                  <a:pt x="340" y="246"/>
                </a:lnTo>
                <a:lnTo>
                  <a:pt x="341" y="246"/>
                </a:lnTo>
                <a:lnTo>
                  <a:pt x="342" y="246"/>
                </a:lnTo>
                <a:lnTo>
                  <a:pt x="343" y="246"/>
                </a:lnTo>
                <a:lnTo>
                  <a:pt x="344" y="246"/>
                </a:lnTo>
                <a:lnTo>
                  <a:pt x="345" y="246"/>
                </a:lnTo>
                <a:lnTo>
                  <a:pt x="346" y="246"/>
                </a:lnTo>
                <a:lnTo>
                  <a:pt x="347" y="246"/>
                </a:lnTo>
                <a:lnTo>
                  <a:pt x="348" y="246"/>
                </a:lnTo>
                <a:lnTo>
                  <a:pt x="349" y="246"/>
                </a:lnTo>
                <a:lnTo>
                  <a:pt x="350" y="246"/>
                </a:lnTo>
                <a:lnTo>
                  <a:pt x="351" y="246"/>
                </a:lnTo>
                <a:lnTo>
                  <a:pt x="352" y="246"/>
                </a:lnTo>
                <a:lnTo>
                  <a:pt x="353" y="246"/>
                </a:lnTo>
                <a:lnTo>
                  <a:pt x="353" y="247"/>
                </a:lnTo>
                <a:lnTo>
                  <a:pt x="354" y="247"/>
                </a:lnTo>
                <a:lnTo>
                  <a:pt x="355" y="247"/>
                </a:lnTo>
                <a:lnTo>
                  <a:pt x="356" y="247"/>
                </a:lnTo>
                <a:lnTo>
                  <a:pt x="357" y="247"/>
                </a:lnTo>
                <a:lnTo>
                  <a:pt x="358" y="247"/>
                </a:lnTo>
                <a:lnTo>
                  <a:pt x="359" y="247"/>
                </a:lnTo>
                <a:lnTo>
                  <a:pt x="360" y="247"/>
                </a:lnTo>
                <a:lnTo>
                  <a:pt x="361" y="247"/>
                </a:lnTo>
                <a:lnTo>
                  <a:pt x="362" y="247"/>
                </a:lnTo>
                <a:lnTo>
                  <a:pt x="363" y="247"/>
                </a:lnTo>
                <a:lnTo>
                  <a:pt x="364" y="247"/>
                </a:lnTo>
                <a:lnTo>
                  <a:pt x="365" y="247"/>
                </a:lnTo>
                <a:lnTo>
                  <a:pt x="366" y="247"/>
                </a:lnTo>
                <a:lnTo>
                  <a:pt x="367" y="247"/>
                </a:lnTo>
                <a:lnTo>
                  <a:pt x="368" y="247"/>
                </a:lnTo>
                <a:lnTo>
                  <a:pt x="369" y="247"/>
                </a:lnTo>
                <a:lnTo>
                  <a:pt x="370" y="247"/>
                </a:lnTo>
                <a:lnTo>
                  <a:pt x="371" y="247"/>
                </a:lnTo>
                <a:lnTo>
                  <a:pt x="372" y="247"/>
                </a:lnTo>
                <a:lnTo>
                  <a:pt x="373" y="247"/>
                </a:lnTo>
                <a:lnTo>
                  <a:pt x="374" y="247"/>
                </a:lnTo>
                <a:lnTo>
                  <a:pt x="375" y="247"/>
                </a:lnTo>
                <a:lnTo>
                  <a:pt x="376" y="247"/>
                </a:lnTo>
                <a:lnTo>
                  <a:pt x="377" y="247"/>
                </a:lnTo>
                <a:lnTo>
                  <a:pt x="378" y="247"/>
                </a:lnTo>
                <a:lnTo>
                  <a:pt x="379" y="247"/>
                </a:lnTo>
                <a:lnTo>
                  <a:pt x="380" y="247"/>
                </a:lnTo>
                <a:lnTo>
                  <a:pt x="381" y="247"/>
                </a:lnTo>
                <a:lnTo>
                  <a:pt x="382" y="247"/>
                </a:lnTo>
                <a:lnTo>
                  <a:pt x="383" y="247"/>
                </a:lnTo>
                <a:lnTo>
                  <a:pt x="384" y="247"/>
                </a:lnTo>
                <a:lnTo>
                  <a:pt x="385" y="247"/>
                </a:lnTo>
                <a:lnTo>
                  <a:pt x="386" y="247"/>
                </a:lnTo>
                <a:lnTo>
                  <a:pt x="387" y="247"/>
                </a:lnTo>
                <a:lnTo>
                  <a:pt x="388" y="247"/>
                </a:lnTo>
                <a:lnTo>
                  <a:pt x="389" y="247"/>
                </a:lnTo>
                <a:lnTo>
                  <a:pt x="390" y="247"/>
                </a:lnTo>
                <a:lnTo>
                  <a:pt x="391" y="247"/>
                </a:lnTo>
                <a:lnTo>
                  <a:pt x="392" y="247"/>
                </a:lnTo>
                <a:lnTo>
                  <a:pt x="393" y="247"/>
                </a:lnTo>
                <a:lnTo>
                  <a:pt x="394" y="247"/>
                </a:lnTo>
                <a:lnTo>
                  <a:pt x="395" y="247"/>
                </a:lnTo>
                <a:lnTo>
                  <a:pt x="396" y="247"/>
                </a:lnTo>
                <a:lnTo>
                  <a:pt x="396" y="248"/>
                </a:lnTo>
                <a:lnTo>
                  <a:pt x="397" y="248"/>
                </a:lnTo>
                <a:lnTo>
                  <a:pt x="398" y="248"/>
                </a:lnTo>
                <a:lnTo>
                  <a:pt x="399" y="248"/>
                </a:lnTo>
                <a:lnTo>
                  <a:pt x="400" y="248"/>
                </a:lnTo>
                <a:lnTo>
                  <a:pt x="401" y="248"/>
                </a:lnTo>
                <a:lnTo>
                  <a:pt x="402" y="248"/>
                </a:lnTo>
                <a:lnTo>
                  <a:pt x="403" y="248"/>
                </a:lnTo>
                <a:lnTo>
                  <a:pt x="404" y="248"/>
                </a:lnTo>
                <a:lnTo>
                  <a:pt x="405" y="248"/>
                </a:lnTo>
                <a:lnTo>
                  <a:pt x="406" y="248"/>
                </a:lnTo>
                <a:lnTo>
                  <a:pt x="407" y="248"/>
                </a:lnTo>
                <a:lnTo>
                  <a:pt x="408" y="248"/>
                </a:lnTo>
                <a:lnTo>
                  <a:pt x="409" y="248"/>
                </a:lnTo>
                <a:lnTo>
                  <a:pt x="410" y="248"/>
                </a:lnTo>
              </a:path>
            </a:pathLst>
          </a:custGeom>
          <a:noFill/>
          <a:ln w="1587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541954" y="1573713"/>
            <a:ext cx="4051300" cy="284321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2564179" y="1583238"/>
            <a:ext cx="25400" cy="2832100"/>
            <a:chOff x="2333" y="2489"/>
            <a:chExt cx="16" cy="342"/>
          </a:xfrm>
        </p:grpSpPr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2333" y="2489"/>
              <a:ext cx="0" cy="342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2338" y="2489"/>
              <a:ext cx="0" cy="342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2344" y="2489"/>
              <a:ext cx="0" cy="342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2349" y="2489"/>
              <a:ext cx="0" cy="342"/>
            </a:xfrm>
            <a:prstGeom prst="line">
              <a:avLst/>
            </a:prstGeom>
            <a:noFill/>
            <a:ln w="9525">
              <a:solidFill>
                <a:srgbClr val="4D4D4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22" name="Picture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41" y="2070600"/>
            <a:ext cx="652463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2735629" y="1229225"/>
            <a:ext cx="22399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sichtbarer Spektralbereich</a:t>
            </a:r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 flipH="1">
            <a:off x="2594341" y="1483225"/>
            <a:ext cx="233363" cy="287338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3302366" y="4080375"/>
            <a:ext cx="577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0" cap="none" spc="0" normalizeH="0" baseline="0" noProof="0">
                <a:ln>
                  <a:noFill/>
                </a:ln>
                <a:solidFill>
                  <a:srgbClr val="002DBC"/>
                </a:solidFill>
                <a:effectLst/>
                <a:uLnTx/>
                <a:uFillTx/>
                <a:latin typeface="Arial" charset="0"/>
              </a:rPr>
              <a:t>23°C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3372216" y="2556375"/>
            <a:ext cx="681895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150°C</a:t>
            </a: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2999154" y="3612063"/>
            <a:ext cx="542925" cy="1682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2951529" y="3551738"/>
            <a:ext cx="676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0" cap="none" spc="0" normalizeH="0" baseline="0" noProof="0">
                <a:ln>
                  <a:noFill/>
                </a:ln>
                <a:solidFill>
                  <a:srgbClr val="CC00FF"/>
                </a:solidFill>
                <a:effectLst/>
                <a:uLnTx/>
                <a:uFillTx/>
                <a:latin typeface="Arial" charset="0"/>
              </a:rPr>
              <a:t>100°C</a:t>
            </a:r>
          </a:p>
        </p:txBody>
      </p:sp>
      <p:sp>
        <p:nvSpPr>
          <p:cNvPr id="29" name="Textfeld 28"/>
          <p:cNvSpPr txBox="1"/>
          <p:nvPr/>
        </p:nvSpPr>
        <p:spPr bwMode="auto">
          <a:xfrm>
            <a:off x="241447" y="5287385"/>
            <a:ext cx="9412141" cy="565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 rtlCol="0">
            <a:spAutoFit/>
          </a:bodyPr>
          <a:lstStyle/>
          <a:p>
            <a:pPr marL="171450" indent="-171450">
              <a:spcAft>
                <a:spcPct val="20000"/>
              </a:spcAft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rgbClr val="003865"/>
                </a:solidFill>
                <a:latin typeface="Arial" charset="0"/>
              </a:rPr>
              <a:t>Einheiten in eckigen Klammern werden akzeptiert (wenn auch im Widerspruch zu „offiziellen“ Schreibregeln)</a:t>
            </a:r>
          </a:p>
        </p:txBody>
      </p:sp>
    </p:spTree>
    <p:extLst>
      <p:ext uri="{BB962C8B-B14F-4D97-AF65-F5344CB8AC3E}">
        <p14:creationId xmlns:p14="http://schemas.microsoft.com/office/powerpoint/2010/main" val="2810021901"/>
      </p:ext>
    </p:extLst>
  </p:cSld>
  <p:clrMapOvr>
    <a:masterClrMapping/>
  </p:clrMapOvr>
  <p:transition spd="med"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feld 78"/>
          <p:cNvSpPr txBox="1"/>
          <p:nvPr/>
        </p:nvSpPr>
        <p:spPr bwMode="auto">
          <a:xfrm>
            <a:off x="279306" y="936721"/>
            <a:ext cx="4278983" cy="349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rtlCol="0">
            <a:spAutoFit/>
          </a:bodyPr>
          <a:lstStyle/>
          <a:p>
            <a:pPr>
              <a:spcAft>
                <a:spcPct val="20000"/>
              </a:spcAft>
            </a:pPr>
            <a:r>
              <a:rPr lang="de-DE" b="1" dirty="0">
                <a:latin typeface="Arial" charset="0"/>
              </a:rPr>
              <a:t>Diagrammbeispiel „</a:t>
            </a:r>
            <a:r>
              <a:rPr lang="de-DE" b="1" dirty="0" err="1">
                <a:latin typeface="Arial" charset="0"/>
              </a:rPr>
              <a:t>Mathcad</a:t>
            </a:r>
            <a:r>
              <a:rPr lang="de-DE" b="1" dirty="0">
                <a:latin typeface="Arial" charset="0"/>
              </a:rPr>
              <a:t>“-Import   </a:t>
            </a:r>
          </a:p>
        </p:txBody>
      </p:sp>
      <p:sp>
        <p:nvSpPr>
          <p:cNvPr id="80" name="Textfeld 79"/>
          <p:cNvSpPr txBox="1"/>
          <p:nvPr/>
        </p:nvSpPr>
        <p:spPr bwMode="auto">
          <a:xfrm>
            <a:off x="287627" y="1722675"/>
            <a:ext cx="4127357" cy="2387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 rtlCol="0">
            <a:spAutoFit/>
          </a:bodyPr>
          <a:lstStyle/>
          <a:p>
            <a:pPr marL="171450" indent="-171450">
              <a:spcAft>
                <a:spcPct val="20000"/>
              </a:spcAft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rgbClr val="003865"/>
                </a:solidFill>
                <a:latin typeface="Arial" charset="0"/>
              </a:rPr>
              <a:t>Unzureichende Darstellungsoptionen im Quellfile (</a:t>
            </a:r>
            <a:r>
              <a:rPr lang="de-DE" sz="1600" dirty="0" err="1">
                <a:solidFill>
                  <a:srgbClr val="003865"/>
                </a:solidFill>
                <a:latin typeface="Arial" charset="0"/>
              </a:rPr>
              <a:t>Mathcad</a:t>
            </a:r>
            <a:r>
              <a:rPr lang="de-DE" sz="1600" dirty="0">
                <a:solidFill>
                  <a:srgbClr val="003865"/>
                </a:solidFill>
                <a:latin typeface="Arial" charset="0"/>
              </a:rPr>
              <a:t>, Excel, Oszilloskope) durch „Nachbeschriftung“ in </a:t>
            </a:r>
            <a:r>
              <a:rPr lang="de-DE" sz="1600" dirty="0" err="1">
                <a:solidFill>
                  <a:srgbClr val="003865"/>
                </a:solidFill>
                <a:latin typeface="Arial" charset="0"/>
              </a:rPr>
              <a:t>Powerpoint</a:t>
            </a:r>
            <a:r>
              <a:rPr lang="de-DE" sz="1600" dirty="0">
                <a:solidFill>
                  <a:srgbClr val="003865"/>
                </a:solidFill>
                <a:latin typeface="Arial" charset="0"/>
              </a:rPr>
              <a:t> ausgleichen</a:t>
            </a:r>
          </a:p>
          <a:p>
            <a:pPr marL="171450" indent="-171450">
              <a:spcAft>
                <a:spcPct val="20000"/>
              </a:spcAft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rgbClr val="003865"/>
                </a:solidFill>
                <a:latin typeface="Arial" charset="0"/>
              </a:rPr>
              <a:t>Alles was für die Zuhörer nicht lesbar ist, ist unnütz!</a:t>
            </a:r>
          </a:p>
          <a:p>
            <a:pPr marL="171450" indent="-171450">
              <a:spcAft>
                <a:spcPct val="20000"/>
              </a:spcAft>
              <a:buFont typeface="Wingdings" panose="05000000000000000000" pitchFamily="2" charset="2"/>
              <a:buChar char="§"/>
            </a:pPr>
            <a:r>
              <a:rPr lang="de-DE" sz="1600" dirty="0">
                <a:solidFill>
                  <a:srgbClr val="003865"/>
                </a:solidFill>
                <a:latin typeface="Arial" charset="0"/>
              </a:rPr>
              <a:t>Screenshots von Oszilloskopen sind i.A. ohne Nachbearbeitung unbrauchbar, da unleserlich </a:t>
            </a:r>
          </a:p>
        </p:txBody>
      </p:sp>
      <p:pic>
        <p:nvPicPr>
          <p:cNvPr id="81" name="Picture 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20" t="4247" r="2226" b="15148"/>
          <a:stretch/>
        </p:blipFill>
        <p:spPr bwMode="auto">
          <a:xfrm>
            <a:off x="5453137" y="1732847"/>
            <a:ext cx="4010119" cy="2860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2" name="Text Box 256"/>
          <p:cNvSpPr txBox="1">
            <a:spLocks noChangeArrowheads="1"/>
          </p:cNvSpPr>
          <p:nvPr/>
        </p:nvSpPr>
        <p:spPr bwMode="auto">
          <a:xfrm>
            <a:off x="5350847" y="4559327"/>
            <a:ext cx="422971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266700" algn="l"/>
                <a:tab pos="723900" algn="l"/>
                <a:tab pos="1079500" algn="l"/>
                <a:tab pos="1435100" algn="l"/>
                <a:tab pos="1879600" algn="l"/>
                <a:tab pos="2247900" algn="l"/>
                <a:tab pos="2603500" algn="l"/>
                <a:tab pos="2959100" algn="l"/>
                <a:tab pos="3403600" algn="l"/>
                <a:tab pos="3771900" algn="l"/>
                <a:tab pos="43815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266700" algn="l"/>
                <a:tab pos="723900" algn="l"/>
                <a:tab pos="1079500" algn="l"/>
                <a:tab pos="1435100" algn="l"/>
                <a:tab pos="1879600" algn="l"/>
                <a:tab pos="2247900" algn="l"/>
                <a:tab pos="2603500" algn="l"/>
                <a:tab pos="2959100" algn="l"/>
                <a:tab pos="3403600" algn="l"/>
                <a:tab pos="3771900" algn="l"/>
                <a:tab pos="43815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266700" algn="l"/>
                <a:tab pos="723900" algn="l"/>
                <a:tab pos="1079500" algn="l"/>
                <a:tab pos="1435100" algn="l"/>
                <a:tab pos="1879600" algn="l"/>
                <a:tab pos="2247900" algn="l"/>
                <a:tab pos="2603500" algn="l"/>
                <a:tab pos="2959100" algn="l"/>
                <a:tab pos="3403600" algn="l"/>
                <a:tab pos="3771900" algn="l"/>
                <a:tab pos="43815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266700" algn="l"/>
                <a:tab pos="723900" algn="l"/>
                <a:tab pos="1079500" algn="l"/>
                <a:tab pos="1435100" algn="l"/>
                <a:tab pos="1879600" algn="l"/>
                <a:tab pos="2247900" algn="l"/>
                <a:tab pos="2603500" algn="l"/>
                <a:tab pos="2959100" algn="l"/>
                <a:tab pos="3403600" algn="l"/>
                <a:tab pos="3771900" algn="l"/>
                <a:tab pos="43815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266700" algn="l"/>
                <a:tab pos="723900" algn="l"/>
                <a:tab pos="1079500" algn="l"/>
                <a:tab pos="1435100" algn="l"/>
                <a:tab pos="1879600" algn="l"/>
                <a:tab pos="2247900" algn="l"/>
                <a:tab pos="2603500" algn="l"/>
                <a:tab pos="2959100" algn="l"/>
                <a:tab pos="3403600" algn="l"/>
                <a:tab pos="3771900" algn="l"/>
                <a:tab pos="43815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  <a:tab pos="723900" algn="l"/>
                <a:tab pos="1079500" algn="l"/>
                <a:tab pos="1435100" algn="l"/>
                <a:tab pos="1879600" algn="l"/>
                <a:tab pos="2247900" algn="l"/>
                <a:tab pos="2603500" algn="l"/>
                <a:tab pos="2959100" algn="l"/>
                <a:tab pos="3403600" algn="l"/>
                <a:tab pos="3771900" algn="l"/>
                <a:tab pos="43815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  <a:tab pos="723900" algn="l"/>
                <a:tab pos="1079500" algn="l"/>
                <a:tab pos="1435100" algn="l"/>
                <a:tab pos="1879600" algn="l"/>
                <a:tab pos="2247900" algn="l"/>
                <a:tab pos="2603500" algn="l"/>
                <a:tab pos="2959100" algn="l"/>
                <a:tab pos="3403600" algn="l"/>
                <a:tab pos="3771900" algn="l"/>
                <a:tab pos="43815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  <a:tab pos="723900" algn="l"/>
                <a:tab pos="1079500" algn="l"/>
                <a:tab pos="1435100" algn="l"/>
                <a:tab pos="1879600" algn="l"/>
                <a:tab pos="2247900" algn="l"/>
                <a:tab pos="2603500" algn="l"/>
                <a:tab pos="2959100" algn="l"/>
                <a:tab pos="3403600" algn="l"/>
                <a:tab pos="3771900" algn="l"/>
                <a:tab pos="43815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  <a:tab pos="723900" algn="l"/>
                <a:tab pos="1079500" algn="l"/>
                <a:tab pos="1435100" algn="l"/>
                <a:tab pos="1879600" algn="l"/>
                <a:tab pos="2247900" algn="l"/>
                <a:tab pos="2603500" algn="l"/>
                <a:tab pos="2959100" algn="l"/>
                <a:tab pos="3403600" algn="l"/>
                <a:tab pos="3771900" algn="l"/>
                <a:tab pos="43815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1400">
                <a:latin typeface="Arial" charset="0"/>
              </a:rPr>
              <a:t>0	  1	2	3 	 4 	5	 6	  7	 8	 9	10</a:t>
            </a:r>
          </a:p>
        </p:txBody>
      </p:sp>
      <p:sp>
        <p:nvSpPr>
          <p:cNvPr id="83" name="Text Box 254"/>
          <p:cNvSpPr txBox="1">
            <a:spLocks noChangeArrowheads="1"/>
          </p:cNvSpPr>
          <p:nvPr/>
        </p:nvSpPr>
        <p:spPr bwMode="auto">
          <a:xfrm>
            <a:off x="7486564" y="3716434"/>
            <a:ext cx="1807962" cy="784830"/>
          </a:xfrm>
          <a:prstGeom prst="rect">
            <a:avLst/>
          </a:prstGeom>
          <a:solidFill>
            <a:schemeClr val="bg1"/>
          </a:solidFill>
          <a:ln w="9525">
            <a:solidFill>
              <a:srgbClr val="C0C0C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lIns="36000" tIns="36000" rIns="36000" bIns="36000" anchor="ctr" anchorCtr="1">
            <a:noAutofit/>
          </a:bodyPr>
          <a:lstStyle/>
          <a:p>
            <a:pPr algn="ctr">
              <a:lnSpc>
                <a:spcPct val="115000"/>
              </a:lnSpc>
              <a:spcBef>
                <a:spcPct val="10000"/>
              </a:spcBef>
              <a:spcAft>
                <a:spcPct val="5000"/>
              </a:spcAft>
            </a:pPr>
            <a:r>
              <a:rPr lang="de-DE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-Dicke (Leiter): 35 µm</a:t>
            </a:r>
          </a:p>
          <a:p>
            <a:pPr>
              <a:lnSpc>
                <a:spcPct val="115000"/>
              </a:lnSpc>
              <a:spcBef>
                <a:spcPct val="10000"/>
              </a:spcBef>
              <a:spcAft>
                <a:spcPct val="5000"/>
              </a:spcAft>
              <a:tabLst>
                <a:tab pos="446088" algn="l"/>
              </a:tabLst>
            </a:pP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	</a:t>
            </a:r>
            <a:r>
              <a:rPr lang="el-G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de-DE" sz="1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</a:t>
            </a:r>
            <a:r>
              <a:rPr lang="de-DE" sz="1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||</a:t>
            </a: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 W/(</a:t>
            </a:r>
            <a:r>
              <a:rPr lang="de-DE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mK</a:t>
            </a: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15000"/>
              </a:lnSpc>
              <a:spcBef>
                <a:spcPct val="10000"/>
              </a:spcBef>
              <a:spcAft>
                <a:spcPct val="5000"/>
              </a:spcAft>
              <a:tabLst>
                <a:tab pos="446088" algn="l"/>
              </a:tabLst>
            </a:pP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de-DE" sz="1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</a:t>
            </a:r>
            <a:r>
              <a:rPr lang="de-DE" sz="1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||</a:t>
            </a: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0,3 W/(</a:t>
            </a:r>
            <a:r>
              <a:rPr lang="de-DE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mK</a:t>
            </a: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4" name="Text Box 255"/>
          <p:cNvSpPr txBox="1">
            <a:spLocks noChangeArrowheads="1"/>
          </p:cNvSpPr>
          <p:nvPr/>
        </p:nvSpPr>
        <p:spPr bwMode="auto">
          <a:xfrm>
            <a:off x="6320172" y="4826027"/>
            <a:ext cx="2201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400" b="1" dirty="0"/>
              <a:t>Leiterbahnbreite w </a:t>
            </a:r>
            <a:r>
              <a:rPr lang="de-DE" sz="1400" dirty="0"/>
              <a:t>[mm]</a:t>
            </a:r>
          </a:p>
        </p:txBody>
      </p:sp>
      <p:sp>
        <p:nvSpPr>
          <p:cNvPr id="85" name="Text Box 257"/>
          <p:cNvSpPr txBox="1">
            <a:spLocks noChangeArrowheads="1"/>
          </p:cNvSpPr>
          <p:nvPr/>
        </p:nvSpPr>
        <p:spPr bwMode="auto">
          <a:xfrm>
            <a:off x="4884122" y="1676427"/>
            <a:ext cx="606425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571500" algn="l"/>
                <a:tab pos="1244600" algn="l"/>
                <a:tab pos="2006600" algn="l"/>
                <a:tab pos="2667000" algn="l"/>
                <a:tab pos="3340100" algn="l"/>
                <a:tab pos="4000500" algn="l"/>
                <a:tab pos="4673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571500" algn="l"/>
                <a:tab pos="1244600" algn="l"/>
                <a:tab pos="2006600" algn="l"/>
                <a:tab pos="2667000" algn="l"/>
                <a:tab pos="3340100" algn="l"/>
                <a:tab pos="4000500" algn="l"/>
                <a:tab pos="4673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571500" algn="l"/>
                <a:tab pos="1244600" algn="l"/>
                <a:tab pos="2006600" algn="l"/>
                <a:tab pos="2667000" algn="l"/>
                <a:tab pos="3340100" algn="l"/>
                <a:tab pos="4000500" algn="l"/>
                <a:tab pos="4673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571500" algn="l"/>
                <a:tab pos="1244600" algn="l"/>
                <a:tab pos="2006600" algn="l"/>
                <a:tab pos="2667000" algn="l"/>
                <a:tab pos="3340100" algn="l"/>
                <a:tab pos="4000500" algn="l"/>
                <a:tab pos="4673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571500" algn="l"/>
                <a:tab pos="1244600" algn="l"/>
                <a:tab pos="2006600" algn="l"/>
                <a:tab pos="2667000" algn="l"/>
                <a:tab pos="3340100" algn="l"/>
                <a:tab pos="4000500" algn="l"/>
                <a:tab pos="4673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  <a:tab pos="1244600" algn="l"/>
                <a:tab pos="2006600" algn="l"/>
                <a:tab pos="2667000" algn="l"/>
                <a:tab pos="3340100" algn="l"/>
                <a:tab pos="4000500" algn="l"/>
                <a:tab pos="4673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  <a:tab pos="1244600" algn="l"/>
                <a:tab pos="2006600" algn="l"/>
                <a:tab pos="2667000" algn="l"/>
                <a:tab pos="3340100" algn="l"/>
                <a:tab pos="4000500" algn="l"/>
                <a:tab pos="4673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  <a:tab pos="1244600" algn="l"/>
                <a:tab pos="2006600" algn="l"/>
                <a:tab pos="2667000" algn="l"/>
                <a:tab pos="3340100" algn="l"/>
                <a:tab pos="4000500" algn="l"/>
                <a:tab pos="4673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  <a:tab pos="1244600" algn="l"/>
                <a:tab pos="2006600" algn="l"/>
                <a:tab pos="2667000" algn="l"/>
                <a:tab pos="3340100" algn="l"/>
                <a:tab pos="4000500" algn="l"/>
                <a:tab pos="4673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Aft>
                <a:spcPct val="325000"/>
              </a:spcAft>
            </a:pPr>
            <a:r>
              <a:rPr lang="de-DE" sz="1400">
                <a:latin typeface="Arial" charset="0"/>
              </a:rPr>
              <a:t>30</a:t>
            </a:r>
          </a:p>
          <a:p>
            <a:pPr algn="r">
              <a:spcAft>
                <a:spcPct val="325000"/>
              </a:spcAft>
            </a:pPr>
            <a:r>
              <a:rPr lang="de-DE" sz="1400">
                <a:latin typeface="Arial" charset="0"/>
              </a:rPr>
              <a:t>20</a:t>
            </a:r>
          </a:p>
          <a:p>
            <a:pPr algn="r">
              <a:spcAft>
                <a:spcPct val="325000"/>
              </a:spcAft>
            </a:pPr>
            <a:r>
              <a:rPr lang="de-DE" sz="1400">
                <a:latin typeface="Arial" charset="0"/>
              </a:rPr>
              <a:t>10</a:t>
            </a:r>
          </a:p>
          <a:p>
            <a:pPr algn="r">
              <a:spcAft>
                <a:spcPct val="325000"/>
              </a:spcAft>
            </a:pPr>
            <a:r>
              <a:rPr lang="de-DE" sz="1400">
                <a:latin typeface="Arial" charset="0"/>
              </a:rPr>
              <a:t>0</a:t>
            </a:r>
          </a:p>
        </p:txBody>
      </p:sp>
      <p:sp>
        <p:nvSpPr>
          <p:cNvPr id="86" name="Text Box 258"/>
          <p:cNvSpPr txBox="1">
            <a:spLocks noChangeArrowheads="1"/>
          </p:cNvSpPr>
          <p:nvPr/>
        </p:nvSpPr>
        <p:spPr bwMode="auto">
          <a:xfrm rot="16200000">
            <a:off x="3991947" y="3021370"/>
            <a:ext cx="2027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400" b="1" dirty="0"/>
              <a:t>Stromtragfähigkeit </a:t>
            </a:r>
            <a:r>
              <a:rPr lang="de-DE" sz="1400" dirty="0"/>
              <a:t>[A]</a:t>
            </a:r>
          </a:p>
        </p:txBody>
      </p:sp>
      <p:sp>
        <p:nvSpPr>
          <p:cNvPr id="87" name="Text Box 259"/>
          <p:cNvSpPr txBox="1">
            <a:spLocks noChangeArrowheads="1"/>
          </p:cNvSpPr>
          <p:nvPr/>
        </p:nvSpPr>
        <p:spPr bwMode="auto">
          <a:xfrm rot="20413756">
            <a:off x="7782186" y="2872726"/>
            <a:ext cx="725574" cy="25736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lIns="36000" tIns="36000" rIns="36000" bIns="36000">
            <a:spAutoFit/>
          </a:bodyPr>
          <a:lstStyle/>
          <a:p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T = </a:t>
            </a:r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K</a:t>
            </a:r>
          </a:p>
        </p:txBody>
      </p:sp>
      <p:sp>
        <p:nvSpPr>
          <p:cNvPr id="88" name="Text Box 264"/>
          <p:cNvSpPr txBox="1">
            <a:spLocks noChangeArrowheads="1"/>
          </p:cNvSpPr>
          <p:nvPr/>
        </p:nvSpPr>
        <p:spPr bwMode="auto">
          <a:xfrm rot="19141461">
            <a:off x="6619371" y="2223662"/>
            <a:ext cx="375671" cy="25736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lIns="36000" tIns="36000" rIns="36000" bIns="36000">
            <a:spAutoFit/>
          </a:bodyPr>
          <a:lstStyle/>
          <a:p>
            <a:r>
              <a:rPr lang="de-DE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K</a:t>
            </a:r>
          </a:p>
        </p:txBody>
      </p:sp>
      <p:cxnSp>
        <p:nvCxnSpPr>
          <p:cNvPr id="89" name="Gerade Verbindung 88"/>
          <p:cNvCxnSpPr/>
          <p:nvPr/>
        </p:nvCxnSpPr>
        <p:spPr bwMode="auto">
          <a:xfrm>
            <a:off x="7634194" y="4348456"/>
            <a:ext cx="265814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0" name="Gerade Verbindung 89"/>
          <p:cNvCxnSpPr/>
          <p:nvPr/>
        </p:nvCxnSpPr>
        <p:spPr bwMode="auto">
          <a:xfrm>
            <a:off x="7637059" y="4128710"/>
            <a:ext cx="265814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571302272"/>
      </p:ext>
    </p:extLst>
  </p:cSld>
  <p:clrMapOvr>
    <a:masterClrMapping/>
  </p:clrMapOvr>
  <p:transition spd="med">
    <p:pull dir="d"/>
  </p:transition>
</p:sld>
</file>

<file path=ppt/theme/theme1.xml><?xml version="1.0" encoding="utf-8"?>
<a:theme xmlns:a="http://schemas.openxmlformats.org/drawingml/2006/main" name="1_Master_Mz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KMbl.pot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6350">
          <a:solidFill>
            <a:schemeClr val="tx1"/>
          </a:solidFill>
        </a:ln>
      </a:spPr>
      <a:bodyPr wrap="none" lIns="0" tIns="0" rIns="0" bIns="0" rtlCol="0" anchor="ctr">
        <a:spAutoFit/>
      </a:bodyPr>
      <a:lstStyle>
        <a:defPPr algn="ctr">
          <a:defRPr i="1">
            <a:solidFill>
              <a:srgbClr val="000000"/>
            </a:solidFill>
            <a:latin typeface="Cambria Math" panose="02040503050406030204" pitchFamily="18" charset="0"/>
            <a:ea typeface="Cambria Math" panose="02040503050406030204" pitchFamily="18" charset="0"/>
            <a:cs typeface="Times New Roman" panose="02020603050405020304" pitchFamily="18" charset="0"/>
          </a:defRPr>
        </a:defPPr>
      </a:lstStyle>
    </a:spDef>
    <a:lnDef>
      <a:spPr bwMode="auto">
        <a:noFill/>
        <a:ln w="9525">
          <a:solidFill>
            <a:srgbClr val="000000"/>
          </a:solidFill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noFill/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smtClean="0">
            <a:solidFill>
              <a:srgbClr val="000000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>
    <a:extraClrScheme>
      <a:clrScheme name="BKMbl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KMbl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KMbl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KMbl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KMbl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KMbl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KMbl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357</Words>
  <Application>Microsoft Office PowerPoint</Application>
  <PresentationFormat>A4-Papier (210 x 297 mm)</PresentationFormat>
  <Paragraphs>79</Paragraphs>
  <Slides>6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6" baseType="lpstr">
      <vt:lpstr>Arial</vt:lpstr>
      <vt:lpstr>Arial Black</vt:lpstr>
      <vt:lpstr>Calibri</vt:lpstr>
      <vt:lpstr>Helvetica</vt:lpstr>
      <vt:lpstr>Symbol</vt:lpstr>
      <vt:lpstr>Times</vt:lpstr>
      <vt:lpstr>Times New Roman</vt:lpstr>
      <vt:lpstr>Wingdings</vt:lpstr>
      <vt:lpstr>1_Master_Mz</vt:lpstr>
      <vt:lpstr>Formel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Fraunhofer IISB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Mz</dc:creator>
  <cp:lastModifiedBy>Lavery, Melanie (LEE)</cp:lastModifiedBy>
  <cp:revision>259</cp:revision>
  <dcterms:created xsi:type="dcterms:W3CDTF">2017-01-01T16:18:20Z</dcterms:created>
  <dcterms:modified xsi:type="dcterms:W3CDTF">2022-06-10T13:07:41Z</dcterms:modified>
</cp:coreProperties>
</file>